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13"/>
  </p:notesMasterIdLst>
  <p:handoutMasterIdLst>
    <p:handoutMasterId r:id="rId14"/>
  </p:handoutMasterIdLst>
  <p:sldIdLst>
    <p:sldId id="301" r:id="rId2"/>
    <p:sldId id="307" r:id="rId3"/>
    <p:sldId id="317" r:id="rId4"/>
    <p:sldId id="310" r:id="rId5"/>
    <p:sldId id="316" r:id="rId6"/>
    <p:sldId id="314" r:id="rId7"/>
    <p:sldId id="304" r:id="rId8"/>
    <p:sldId id="302" r:id="rId9"/>
    <p:sldId id="315" r:id="rId10"/>
    <p:sldId id="319" r:id="rId11"/>
    <p:sldId id="318" r:id="rId12"/>
  </p:sldIdLst>
  <p:sldSz cx="9144000" cy="6858000" type="screen4x3"/>
  <p:notesSz cx="9144000" cy="6858000"/>
  <p:defaultTextStyle>
    <a:defPPr>
      <a:defRPr lang="el-GR"/>
    </a:defPPr>
    <a:lvl1pPr algn="l" rtl="0" fontAlgn="base">
      <a:spcBef>
        <a:spcPct val="0"/>
      </a:spcBef>
      <a:spcAft>
        <a:spcPct val="0"/>
      </a:spcAft>
      <a:defRPr sz="2000" kern="1200">
        <a:solidFill>
          <a:schemeClr val="tx1"/>
        </a:solidFill>
        <a:latin typeface="Tahoma" pitchFamily="34" charset="0"/>
        <a:ea typeface="+mn-ea"/>
        <a:cs typeface="Arial" charset="0"/>
      </a:defRPr>
    </a:lvl1pPr>
    <a:lvl2pPr marL="457200" algn="l" rtl="0" fontAlgn="base">
      <a:spcBef>
        <a:spcPct val="0"/>
      </a:spcBef>
      <a:spcAft>
        <a:spcPct val="0"/>
      </a:spcAft>
      <a:defRPr sz="2000" kern="1200">
        <a:solidFill>
          <a:schemeClr val="tx1"/>
        </a:solidFill>
        <a:latin typeface="Tahoma" pitchFamily="34" charset="0"/>
        <a:ea typeface="+mn-ea"/>
        <a:cs typeface="Arial" charset="0"/>
      </a:defRPr>
    </a:lvl2pPr>
    <a:lvl3pPr marL="914400" algn="l" rtl="0" fontAlgn="base">
      <a:spcBef>
        <a:spcPct val="0"/>
      </a:spcBef>
      <a:spcAft>
        <a:spcPct val="0"/>
      </a:spcAft>
      <a:defRPr sz="2000" kern="1200">
        <a:solidFill>
          <a:schemeClr val="tx1"/>
        </a:solidFill>
        <a:latin typeface="Tahoma" pitchFamily="34" charset="0"/>
        <a:ea typeface="+mn-ea"/>
        <a:cs typeface="Arial" charset="0"/>
      </a:defRPr>
    </a:lvl3pPr>
    <a:lvl4pPr marL="1371600" algn="l" rtl="0" fontAlgn="base">
      <a:spcBef>
        <a:spcPct val="0"/>
      </a:spcBef>
      <a:spcAft>
        <a:spcPct val="0"/>
      </a:spcAft>
      <a:defRPr sz="2000" kern="1200">
        <a:solidFill>
          <a:schemeClr val="tx1"/>
        </a:solidFill>
        <a:latin typeface="Tahoma" pitchFamily="34" charset="0"/>
        <a:ea typeface="+mn-ea"/>
        <a:cs typeface="Arial" charset="0"/>
      </a:defRPr>
    </a:lvl4pPr>
    <a:lvl5pPr marL="1828800" algn="l" rtl="0" fontAlgn="base">
      <a:spcBef>
        <a:spcPct val="0"/>
      </a:spcBef>
      <a:spcAft>
        <a:spcPct val="0"/>
      </a:spcAft>
      <a:defRPr sz="2000" kern="1200">
        <a:solidFill>
          <a:schemeClr val="tx1"/>
        </a:solidFill>
        <a:latin typeface="Tahoma" pitchFamily="34" charset="0"/>
        <a:ea typeface="+mn-ea"/>
        <a:cs typeface="Arial" charset="0"/>
      </a:defRPr>
    </a:lvl5pPr>
    <a:lvl6pPr marL="2286000" algn="l" defTabSz="914400" rtl="0" eaLnBrk="1" latinLnBrk="0" hangingPunct="1">
      <a:defRPr sz="2000" kern="1200">
        <a:solidFill>
          <a:schemeClr val="tx1"/>
        </a:solidFill>
        <a:latin typeface="Tahoma" pitchFamily="34" charset="0"/>
        <a:ea typeface="+mn-ea"/>
        <a:cs typeface="Arial" charset="0"/>
      </a:defRPr>
    </a:lvl6pPr>
    <a:lvl7pPr marL="2743200" algn="l" defTabSz="914400" rtl="0" eaLnBrk="1" latinLnBrk="0" hangingPunct="1">
      <a:defRPr sz="2000" kern="1200">
        <a:solidFill>
          <a:schemeClr val="tx1"/>
        </a:solidFill>
        <a:latin typeface="Tahoma" pitchFamily="34" charset="0"/>
        <a:ea typeface="+mn-ea"/>
        <a:cs typeface="Arial" charset="0"/>
      </a:defRPr>
    </a:lvl7pPr>
    <a:lvl8pPr marL="3200400" algn="l" defTabSz="914400" rtl="0" eaLnBrk="1" latinLnBrk="0" hangingPunct="1">
      <a:defRPr sz="2000" kern="1200">
        <a:solidFill>
          <a:schemeClr val="tx1"/>
        </a:solidFill>
        <a:latin typeface="Tahoma" pitchFamily="34" charset="0"/>
        <a:ea typeface="+mn-ea"/>
        <a:cs typeface="Arial" charset="0"/>
      </a:defRPr>
    </a:lvl8pPr>
    <a:lvl9pPr marL="3657600" algn="l" defTabSz="914400" rtl="0" eaLnBrk="1" latinLnBrk="0" hangingPunct="1">
      <a:defRPr sz="2000"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99"/>
    <a:srgbClr val="FFFF66"/>
    <a:srgbClr val="FF99FF"/>
    <a:srgbClr val="DAEC2E"/>
    <a:srgbClr val="996600"/>
    <a:srgbClr val="009900"/>
    <a:srgbClr val="FF6600"/>
  </p:clrMru>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Χωρίς στυλ, χωρίς πλέγμα">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Μεσαίο στυλ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Μεσαίο στυλ 4 - Έμφαση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Μεσαίο στυλ 4 - Έμφαση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Μεσαίο στυλ 4 - Έμφαση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Μεσαίο στυλ 4 - Έμφαση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Μεσαίο στυλ 4 - Έμφαση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Μεσαίο στυλ 4 - Έμφαση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629" autoAdjust="0"/>
    <p:restoredTop sz="94719" autoAdjust="0"/>
  </p:normalViewPr>
  <p:slideViewPr>
    <p:cSldViewPr>
      <p:cViewPr varScale="1">
        <p:scale>
          <a:sx n="88" d="100"/>
          <a:sy n="88" d="100"/>
        </p:scale>
        <p:origin x="-136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l-GR"/>
          </a:p>
        </p:txBody>
      </p:sp>
      <p:sp>
        <p:nvSpPr>
          <p:cNvPr id="186371" name="Rectangle 3"/>
          <p:cNvSpPr>
            <a:spLocks noGrp="1" noChangeArrowheads="1"/>
          </p:cNvSpPr>
          <p:nvPr>
            <p:ph type="dt" sz="quarter"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l-GR"/>
          </a:p>
        </p:txBody>
      </p:sp>
      <p:sp>
        <p:nvSpPr>
          <p:cNvPr id="186372" name="Rectangle 4"/>
          <p:cNvSpPr>
            <a:spLocks noGrp="1" noChangeArrowheads="1"/>
          </p:cNvSpPr>
          <p:nvPr>
            <p:ph type="ftr" sz="quarter" idx="2"/>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l-GR"/>
          </a:p>
        </p:txBody>
      </p:sp>
      <p:sp>
        <p:nvSpPr>
          <p:cNvPr id="186373" name="Rectangle 5"/>
          <p:cNvSpPr>
            <a:spLocks noGrp="1" noChangeArrowheads="1"/>
          </p:cNvSpPr>
          <p:nvPr>
            <p:ph type="sldNum" sz="quarter" idx="3"/>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433A690A-8160-423C-81EF-F5D9B0DBF1F0}" type="slidenum">
              <a:rPr lang="el-GR"/>
              <a:pPr>
                <a:defRPr/>
              </a:pPr>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l-GR"/>
          </a:p>
        </p:txBody>
      </p:sp>
      <p:sp>
        <p:nvSpPr>
          <p:cNvPr id="157699" name="Rectangle 3"/>
          <p:cNvSpPr>
            <a:spLocks noGrp="1" noChangeArrowheads="1"/>
          </p:cNvSpPr>
          <p:nvPr>
            <p:ph type="dt"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l-GR"/>
          </a:p>
        </p:txBody>
      </p:sp>
      <p:sp>
        <p:nvSpPr>
          <p:cNvPr id="11268"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p:spPr>
      </p:sp>
      <p:sp>
        <p:nvSpPr>
          <p:cNvPr id="157701"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noProof="0" smtClean="0"/>
              <a:t>Κάντε κλικ για να επεξεργαστείτε τα στυλ κειμένου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157702" name="Rectangle 6"/>
          <p:cNvSpPr>
            <a:spLocks noGrp="1" noChangeArrowheads="1"/>
          </p:cNvSpPr>
          <p:nvPr>
            <p:ph type="ftr" sz="quarter" idx="4"/>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l-GR"/>
          </a:p>
        </p:txBody>
      </p:sp>
      <p:sp>
        <p:nvSpPr>
          <p:cNvPr id="157703" name="Rectangle 7"/>
          <p:cNvSpPr>
            <a:spLocks noGrp="1" noChangeArrowheads="1"/>
          </p:cNvSpPr>
          <p:nvPr>
            <p:ph type="sldNum" sz="quarter" idx="5"/>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01A0C330-4569-4646-9997-F8D09A7933E6}"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 Θέση εικόνας διαφάνειας"/>
          <p:cNvSpPr>
            <a:spLocks noGrp="1" noRot="1" noChangeAspect="1" noTextEdit="1"/>
          </p:cNvSpPr>
          <p:nvPr>
            <p:ph type="sldImg"/>
          </p:nvPr>
        </p:nvSpPr>
        <p:spPr>
          <a:ln/>
        </p:spPr>
      </p:sp>
      <p:sp>
        <p:nvSpPr>
          <p:cNvPr id="12291" name="2 - Θέση σημειώσεων"/>
          <p:cNvSpPr>
            <a:spLocks noGrp="1"/>
          </p:cNvSpPr>
          <p:nvPr>
            <p:ph type="body" idx="1"/>
          </p:nvPr>
        </p:nvSpPr>
        <p:spPr>
          <a:noFill/>
          <a:ln/>
        </p:spPr>
        <p:txBody>
          <a:bodyPr/>
          <a:lstStyle/>
          <a:p>
            <a:endParaRPr lang="el-GR" smtClean="0"/>
          </a:p>
        </p:txBody>
      </p:sp>
      <p:sp>
        <p:nvSpPr>
          <p:cNvPr id="12292" name="3 - Θέση αριθμού διαφάνειας"/>
          <p:cNvSpPr>
            <a:spLocks noGrp="1"/>
          </p:cNvSpPr>
          <p:nvPr>
            <p:ph type="sldNum" sz="quarter" idx="5"/>
          </p:nvPr>
        </p:nvSpPr>
        <p:spPr/>
        <p:txBody>
          <a:bodyPr/>
          <a:lstStyle/>
          <a:p>
            <a:pPr>
              <a:defRPr/>
            </a:pPr>
            <a:fld id="{44FCC0CA-9DE3-4274-9FDB-B282218A0A00}" type="slidenum">
              <a:rPr lang="el-GR" smtClean="0"/>
              <a:pPr>
                <a:defRPr/>
              </a:pPr>
              <a:t>1</a:t>
            </a:fld>
            <a:endParaRPr lang="el-G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 Θέση εικόνας διαφάνειας"/>
          <p:cNvSpPr>
            <a:spLocks noGrp="1" noRot="1" noChangeAspect="1" noTextEdit="1"/>
          </p:cNvSpPr>
          <p:nvPr>
            <p:ph type="sldImg"/>
          </p:nvPr>
        </p:nvSpPr>
        <p:spPr>
          <a:ln/>
        </p:spPr>
      </p:sp>
      <p:sp>
        <p:nvSpPr>
          <p:cNvPr id="16387" name="2 - Θέση σημειώσεων"/>
          <p:cNvSpPr>
            <a:spLocks noGrp="1"/>
          </p:cNvSpPr>
          <p:nvPr>
            <p:ph type="body" idx="1"/>
          </p:nvPr>
        </p:nvSpPr>
        <p:spPr>
          <a:noFill/>
          <a:ln/>
        </p:spPr>
        <p:txBody>
          <a:bodyPr/>
          <a:lstStyle/>
          <a:p>
            <a:endParaRPr lang="el-GR" smtClean="0"/>
          </a:p>
        </p:txBody>
      </p:sp>
      <p:sp>
        <p:nvSpPr>
          <p:cNvPr id="19460" name="3 - Θέση αριθμού διαφάνειας"/>
          <p:cNvSpPr>
            <a:spLocks noGrp="1"/>
          </p:cNvSpPr>
          <p:nvPr>
            <p:ph type="sldNum" sz="quarter" idx="5"/>
          </p:nvPr>
        </p:nvSpPr>
        <p:spPr/>
        <p:txBody>
          <a:bodyPr/>
          <a:lstStyle/>
          <a:p>
            <a:pPr>
              <a:defRPr/>
            </a:pPr>
            <a:fld id="{4FA998C7-1FB4-4B91-8B88-155BC4FC76FF}" type="slidenum">
              <a:rPr lang="el-GR" smtClean="0"/>
              <a:pPr>
                <a:defRPr/>
              </a:pPr>
              <a:t>10</a:t>
            </a:fld>
            <a:endParaRPr lang="el-G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 Θέση εικόνας διαφάνειας"/>
          <p:cNvSpPr>
            <a:spLocks noGrp="1" noRot="1" noChangeAspect="1" noTextEdit="1"/>
          </p:cNvSpPr>
          <p:nvPr>
            <p:ph type="sldImg"/>
          </p:nvPr>
        </p:nvSpPr>
        <p:spPr>
          <a:ln/>
        </p:spPr>
      </p:sp>
      <p:sp>
        <p:nvSpPr>
          <p:cNvPr id="16387" name="2 - Θέση σημειώσεων"/>
          <p:cNvSpPr>
            <a:spLocks noGrp="1"/>
          </p:cNvSpPr>
          <p:nvPr>
            <p:ph type="body" idx="1"/>
          </p:nvPr>
        </p:nvSpPr>
        <p:spPr>
          <a:noFill/>
          <a:ln/>
        </p:spPr>
        <p:txBody>
          <a:bodyPr/>
          <a:lstStyle/>
          <a:p>
            <a:endParaRPr lang="el-GR" smtClean="0"/>
          </a:p>
        </p:txBody>
      </p:sp>
      <p:sp>
        <p:nvSpPr>
          <p:cNvPr id="19460" name="3 - Θέση αριθμού διαφάνειας"/>
          <p:cNvSpPr>
            <a:spLocks noGrp="1"/>
          </p:cNvSpPr>
          <p:nvPr>
            <p:ph type="sldNum" sz="quarter" idx="5"/>
          </p:nvPr>
        </p:nvSpPr>
        <p:spPr/>
        <p:txBody>
          <a:bodyPr/>
          <a:lstStyle/>
          <a:p>
            <a:pPr>
              <a:defRPr/>
            </a:pPr>
            <a:fld id="{4FA998C7-1FB4-4B91-8B88-155BC4FC76FF}" type="slidenum">
              <a:rPr lang="el-GR" smtClean="0"/>
              <a:pPr>
                <a:defRPr/>
              </a:pPr>
              <a:t>11</a:t>
            </a:fld>
            <a:endParaRPr lang="el-G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 Θέση εικόνας διαφάνειας"/>
          <p:cNvSpPr>
            <a:spLocks noGrp="1" noRot="1" noChangeAspect="1" noTextEdit="1"/>
          </p:cNvSpPr>
          <p:nvPr>
            <p:ph type="sldImg"/>
          </p:nvPr>
        </p:nvSpPr>
        <p:spPr>
          <a:ln/>
        </p:spPr>
      </p:sp>
      <p:sp>
        <p:nvSpPr>
          <p:cNvPr id="13315" name="2 - Θέση σημειώσεων"/>
          <p:cNvSpPr>
            <a:spLocks noGrp="1"/>
          </p:cNvSpPr>
          <p:nvPr>
            <p:ph type="body" idx="1"/>
          </p:nvPr>
        </p:nvSpPr>
        <p:spPr>
          <a:noFill/>
          <a:ln/>
        </p:spPr>
        <p:txBody>
          <a:bodyPr/>
          <a:lstStyle/>
          <a:p>
            <a:endParaRPr lang="el-GR" smtClean="0"/>
          </a:p>
        </p:txBody>
      </p:sp>
      <p:sp>
        <p:nvSpPr>
          <p:cNvPr id="13316" name="3 - Θέση αριθμού διαφάνειας"/>
          <p:cNvSpPr>
            <a:spLocks noGrp="1"/>
          </p:cNvSpPr>
          <p:nvPr>
            <p:ph type="sldNum" sz="quarter" idx="5"/>
          </p:nvPr>
        </p:nvSpPr>
        <p:spPr/>
        <p:txBody>
          <a:bodyPr/>
          <a:lstStyle/>
          <a:p>
            <a:pPr>
              <a:defRPr/>
            </a:pPr>
            <a:fld id="{67975575-BBD1-4DE5-B371-D95823154588}" type="slidenum">
              <a:rPr lang="el-GR" smtClean="0"/>
              <a:pPr>
                <a:defRPr/>
              </a:pPr>
              <a:t>2</a:t>
            </a:fld>
            <a:endParaRPr lang="el-G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 Θέση εικόνας διαφάνειας"/>
          <p:cNvSpPr>
            <a:spLocks noGrp="1" noRot="1" noChangeAspect="1" noTextEdit="1"/>
          </p:cNvSpPr>
          <p:nvPr>
            <p:ph type="sldImg"/>
          </p:nvPr>
        </p:nvSpPr>
        <p:spPr>
          <a:ln/>
        </p:spPr>
      </p:sp>
      <p:sp>
        <p:nvSpPr>
          <p:cNvPr id="13315" name="2 - Θέση σημειώσεων"/>
          <p:cNvSpPr>
            <a:spLocks noGrp="1"/>
          </p:cNvSpPr>
          <p:nvPr>
            <p:ph type="body" idx="1"/>
          </p:nvPr>
        </p:nvSpPr>
        <p:spPr>
          <a:noFill/>
          <a:ln/>
        </p:spPr>
        <p:txBody>
          <a:bodyPr/>
          <a:lstStyle/>
          <a:p>
            <a:endParaRPr lang="el-GR" smtClean="0"/>
          </a:p>
        </p:txBody>
      </p:sp>
      <p:sp>
        <p:nvSpPr>
          <p:cNvPr id="13316" name="3 - Θέση αριθμού διαφάνειας"/>
          <p:cNvSpPr>
            <a:spLocks noGrp="1"/>
          </p:cNvSpPr>
          <p:nvPr>
            <p:ph type="sldNum" sz="quarter" idx="5"/>
          </p:nvPr>
        </p:nvSpPr>
        <p:spPr/>
        <p:txBody>
          <a:bodyPr/>
          <a:lstStyle/>
          <a:p>
            <a:pPr>
              <a:defRPr/>
            </a:pPr>
            <a:fld id="{67975575-BBD1-4DE5-B371-D95823154588}" type="slidenum">
              <a:rPr lang="el-GR" smtClean="0"/>
              <a:pPr>
                <a:defRPr/>
              </a:pPr>
              <a:t>3</a:t>
            </a:fld>
            <a:endParaRPr lang="el-G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Θέση εικόνας διαφάνειας"/>
          <p:cNvSpPr>
            <a:spLocks noGrp="1" noRot="1" noChangeAspect="1" noTextEdit="1"/>
          </p:cNvSpPr>
          <p:nvPr>
            <p:ph type="sldImg"/>
          </p:nvPr>
        </p:nvSpPr>
        <p:spPr>
          <a:ln/>
        </p:spPr>
      </p:sp>
      <p:sp>
        <p:nvSpPr>
          <p:cNvPr id="14339" name="2 - Θέση σημειώσεων"/>
          <p:cNvSpPr>
            <a:spLocks noGrp="1"/>
          </p:cNvSpPr>
          <p:nvPr>
            <p:ph type="body" idx="1"/>
          </p:nvPr>
        </p:nvSpPr>
        <p:spPr>
          <a:noFill/>
          <a:ln/>
        </p:spPr>
        <p:txBody>
          <a:bodyPr/>
          <a:lstStyle/>
          <a:p>
            <a:endParaRPr lang="el-GR" smtClean="0"/>
          </a:p>
        </p:txBody>
      </p:sp>
      <p:sp>
        <p:nvSpPr>
          <p:cNvPr id="14340" name="3 - Θέση αριθμού διαφάνειας"/>
          <p:cNvSpPr>
            <a:spLocks noGrp="1"/>
          </p:cNvSpPr>
          <p:nvPr>
            <p:ph type="sldNum" sz="quarter" idx="5"/>
          </p:nvPr>
        </p:nvSpPr>
        <p:spPr/>
        <p:txBody>
          <a:bodyPr/>
          <a:lstStyle/>
          <a:p>
            <a:pPr>
              <a:defRPr/>
            </a:pPr>
            <a:fld id="{2057FECC-0256-40FE-9BE6-4FBF5B72158D}" type="slidenum">
              <a:rPr lang="el-GR" smtClean="0"/>
              <a:pPr>
                <a:defRPr/>
              </a:pPr>
              <a:t>4</a:t>
            </a:fld>
            <a:endParaRPr lang="el-G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 Θέση εικόνας διαφάνειας"/>
          <p:cNvSpPr>
            <a:spLocks noGrp="1" noRot="1" noChangeAspect="1" noTextEdit="1"/>
          </p:cNvSpPr>
          <p:nvPr>
            <p:ph type="sldImg"/>
          </p:nvPr>
        </p:nvSpPr>
        <p:spPr>
          <a:ln/>
        </p:spPr>
      </p:sp>
      <p:sp>
        <p:nvSpPr>
          <p:cNvPr id="16387" name="2 - Θέση σημειώσεων"/>
          <p:cNvSpPr>
            <a:spLocks noGrp="1"/>
          </p:cNvSpPr>
          <p:nvPr>
            <p:ph type="body" idx="1"/>
          </p:nvPr>
        </p:nvSpPr>
        <p:spPr>
          <a:noFill/>
          <a:ln/>
        </p:spPr>
        <p:txBody>
          <a:bodyPr/>
          <a:lstStyle/>
          <a:p>
            <a:endParaRPr lang="el-GR" smtClean="0"/>
          </a:p>
        </p:txBody>
      </p:sp>
      <p:sp>
        <p:nvSpPr>
          <p:cNvPr id="19460" name="3 - Θέση αριθμού διαφάνειας"/>
          <p:cNvSpPr>
            <a:spLocks noGrp="1"/>
          </p:cNvSpPr>
          <p:nvPr>
            <p:ph type="sldNum" sz="quarter" idx="5"/>
          </p:nvPr>
        </p:nvSpPr>
        <p:spPr/>
        <p:txBody>
          <a:bodyPr/>
          <a:lstStyle/>
          <a:p>
            <a:pPr>
              <a:defRPr/>
            </a:pPr>
            <a:fld id="{4FA998C7-1FB4-4B91-8B88-155BC4FC76FF}" type="slidenum">
              <a:rPr lang="el-GR" smtClean="0"/>
              <a:pPr>
                <a:defRPr/>
              </a:pPr>
              <a:t>5</a:t>
            </a:fld>
            <a:endParaRPr lang="el-G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 Θέση εικόνας διαφάνειας"/>
          <p:cNvSpPr>
            <a:spLocks noGrp="1" noRot="1" noChangeAspect="1" noTextEdit="1"/>
          </p:cNvSpPr>
          <p:nvPr>
            <p:ph type="sldImg"/>
          </p:nvPr>
        </p:nvSpPr>
        <p:spPr>
          <a:ln/>
        </p:spPr>
      </p:sp>
      <p:sp>
        <p:nvSpPr>
          <p:cNvPr id="18435" name="2 - Θέση σημειώσεων"/>
          <p:cNvSpPr>
            <a:spLocks noGrp="1"/>
          </p:cNvSpPr>
          <p:nvPr>
            <p:ph type="body" idx="1"/>
          </p:nvPr>
        </p:nvSpPr>
        <p:spPr>
          <a:noFill/>
          <a:ln/>
        </p:spPr>
        <p:txBody>
          <a:bodyPr/>
          <a:lstStyle/>
          <a:p>
            <a:endParaRPr lang="el-GR" smtClean="0"/>
          </a:p>
        </p:txBody>
      </p:sp>
      <p:sp>
        <p:nvSpPr>
          <p:cNvPr id="17412" name="3 - Θέση αριθμού διαφάνειας"/>
          <p:cNvSpPr>
            <a:spLocks noGrp="1"/>
          </p:cNvSpPr>
          <p:nvPr>
            <p:ph type="sldNum" sz="quarter" idx="5"/>
          </p:nvPr>
        </p:nvSpPr>
        <p:spPr/>
        <p:txBody>
          <a:bodyPr/>
          <a:lstStyle/>
          <a:p>
            <a:pPr>
              <a:defRPr/>
            </a:pPr>
            <a:fld id="{2C243EAE-E121-4D78-8653-98936FE3EBF9}" type="slidenum">
              <a:rPr lang="el-GR" smtClean="0"/>
              <a:pPr>
                <a:defRPr/>
              </a:pPr>
              <a:t>6</a:t>
            </a:fld>
            <a:endParaRPr lang="el-G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 Θέση εικόνας διαφάνειας"/>
          <p:cNvSpPr>
            <a:spLocks noGrp="1" noRot="1" noChangeAspect="1" noTextEdit="1"/>
          </p:cNvSpPr>
          <p:nvPr>
            <p:ph type="sldImg"/>
          </p:nvPr>
        </p:nvSpPr>
        <p:spPr>
          <a:ln/>
        </p:spPr>
      </p:sp>
      <p:sp>
        <p:nvSpPr>
          <p:cNvPr id="15363" name="2 - Θέση σημειώσεων"/>
          <p:cNvSpPr>
            <a:spLocks noGrp="1"/>
          </p:cNvSpPr>
          <p:nvPr>
            <p:ph type="body" idx="1"/>
          </p:nvPr>
        </p:nvSpPr>
        <p:spPr>
          <a:noFill/>
          <a:ln/>
        </p:spPr>
        <p:txBody>
          <a:bodyPr/>
          <a:lstStyle/>
          <a:p>
            <a:endParaRPr lang="el-GR" smtClean="0"/>
          </a:p>
        </p:txBody>
      </p:sp>
      <p:sp>
        <p:nvSpPr>
          <p:cNvPr id="15364" name="3 - Θέση αριθμού διαφάνειας"/>
          <p:cNvSpPr>
            <a:spLocks noGrp="1"/>
          </p:cNvSpPr>
          <p:nvPr>
            <p:ph type="sldNum" sz="quarter" idx="5"/>
          </p:nvPr>
        </p:nvSpPr>
        <p:spPr/>
        <p:txBody>
          <a:bodyPr/>
          <a:lstStyle/>
          <a:p>
            <a:pPr>
              <a:defRPr/>
            </a:pPr>
            <a:fld id="{4EAA5A64-0DF7-41CC-B0F4-27B1963A516A}" type="slidenum">
              <a:rPr lang="el-GR" smtClean="0"/>
              <a:pPr>
                <a:defRPr/>
              </a:pPr>
              <a:t>7</a:t>
            </a:fld>
            <a:endParaRPr lang="el-G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 Θέση εικόνας διαφάνειας"/>
          <p:cNvSpPr>
            <a:spLocks noGrp="1" noRot="1" noChangeAspect="1" noTextEdit="1"/>
          </p:cNvSpPr>
          <p:nvPr>
            <p:ph type="sldImg"/>
          </p:nvPr>
        </p:nvSpPr>
        <p:spPr>
          <a:ln/>
        </p:spPr>
      </p:sp>
      <p:sp>
        <p:nvSpPr>
          <p:cNvPr id="16387" name="2 - Θέση σημειώσεων"/>
          <p:cNvSpPr>
            <a:spLocks noGrp="1"/>
          </p:cNvSpPr>
          <p:nvPr>
            <p:ph type="body" idx="1"/>
          </p:nvPr>
        </p:nvSpPr>
        <p:spPr>
          <a:noFill/>
          <a:ln/>
        </p:spPr>
        <p:txBody>
          <a:bodyPr/>
          <a:lstStyle/>
          <a:p>
            <a:endParaRPr lang="el-GR" smtClean="0"/>
          </a:p>
        </p:txBody>
      </p:sp>
      <p:sp>
        <p:nvSpPr>
          <p:cNvPr id="19460" name="3 - Θέση αριθμού διαφάνειας"/>
          <p:cNvSpPr>
            <a:spLocks noGrp="1"/>
          </p:cNvSpPr>
          <p:nvPr>
            <p:ph type="sldNum" sz="quarter" idx="5"/>
          </p:nvPr>
        </p:nvSpPr>
        <p:spPr/>
        <p:txBody>
          <a:bodyPr/>
          <a:lstStyle/>
          <a:p>
            <a:pPr>
              <a:defRPr/>
            </a:pPr>
            <a:fld id="{4FA998C7-1FB4-4B91-8B88-155BC4FC76FF}" type="slidenum">
              <a:rPr lang="el-GR" smtClean="0"/>
              <a:pPr>
                <a:defRPr/>
              </a:pPr>
              <a:t>8</a:t>
            </a:fld>
            <a:endParaRPr lang="el-G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 Θέση εικόνας διαφάνειας"/>
          <p:cNvSpPr>
            <a:spLocks noGrp="1" noRot="1" noChangeAspect="1" noTextEdit="1"/>
          </p:cNvSpPr>
          <p:nvPr>
            <p:ph type="sldImg"/>
          </p:nvPr>
        </p:nvSpPr>
        <p:spPr>
          <a:ln/>
        </p:spPr>
      </p:sp>
      <p:sp>
        <p:nvSpPr>
          <p:cNvPr id="19459" name="2 - Θέση σημειώσεων"/>
          <p:cNvSpPr>
            <a:spLocks noGrp="1"/>
          </p:cNvSpPr>
          <p:nvPr>
            <p:ph type="body" idx="1"/>
          </p:nvPr>
        </p:nvSpPr>
        <p:spPr>
          <a:noFill/>
          <a:ln/>
        </p:spPr>
        <p:txBody>
          <a:bodyPr/>
          <a:lstStyle/>
          <a:p>
            <a:endParaRPr lang="el-GR" smtClean="0"/>
          </a:p>
        </p:txBody>
      </p:sp>
      <p:sp>
        <p:nvSpPr>
          <p:cNvPr id="18436" name="3 - Θέση αριθμού διαφάνειας"/>
          <p:cNvSpPr>
            <a:spLocks noGrp="1"/>
          </p:cNvSpPr>
          <p:nvPr>
            <p:ph type="sldNum" sz="quarter" idx="5"/>
          </p:nvPr>
        </p:nvSpPr>
        <p:spPr/>
        <p:txBody>
          <a:bodyPr/>
          <a:lstStyle/>
          <a:p>
            <a:pPr>
              <a:defRPr/>
            </a:pPr>
            <a:fld id="{31832E6A-CB5D-4185-9381-F24F4BCA4B1F}" type="slidenum">
              <a:rPr lang="el-GR" smtClean="0"/>
              <a:pPr>
                <a:defRPr/>
              </a:pPr>
              <a:t>9</a:t>
            </a:fld>
            <a:endParaRPr 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el-GR" sz="1800">
                  <a:cs typeface="+mn-cs"/>
                </a:endParaRPr>
              </a:p>
            </p:txBody>
          </p:sp>
          <p:sp>
            <p:nvSpPr>
              <p:cNvPr id="1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l-GR" sz="1800">
                  <a:cs typeface="+mn-cs"/>
                </a:endParaRPr>
              </a:p>
            </p:txBody>
          </p:sp>
        </p:grpSp>
        <p:sp>
          <p:nvSpPr>
            <p:cNvPr id="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el-GR" sz="1800">
                <a:cs typeface="+mn-cs"/>
              </a:endParaRPr>
            </a:p>
          </p:txBody>
        </p:sp>
        <p:sp>
          <p:nvSpPr>
            <p:cNvPr id="7"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el-GR" sz="1800">
                <a:cs typeface="+mn-cs"/>
              </a:endParaRPr>
            </a:p>
          </p:txBody>
        </p:sp>
        <p:sp>
          <p:nvSpPr>
            <p:cNvPr id="8"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el-GR" sz="1800">
                <a:cs typeface="+mn-cs"/>
              </a:endParaRPr>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l-GR" sz="1800">
                  <a:cs typeface="+mn-cs"/>
                </a:endParaRPr>
              </a:p>
            </p:txBody>
          </p:sp>
          <p:sp>
            <p:nvSpPr>
              <p:cNvPr id="11"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l-GR" sz="1800">
                  <a:cs typeface="+mn-cs"/>
                </a:endParaRPr>
              </a:p>
            </p:txBody>
          </p:sp>
          <p:sp>
            <p:nvSpPr>
              <p:cNvPr id="12"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l-GR" sz="1800">
                  <a:cs typeface="+mn-cs"/>
                </a:endParaRPr>
              </a:p>
            </p:txBody>
          </p:sp>
          <p:sp>
            <p:nvSpPr>
              <p:cNvPr id="13"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el-GR" sz="1800">
                  <a:cs typeface="+mn-cs"/>
                </a:endParaRPr>
              </a:p>
            </p:txBody>
          </p:sp>
          <p:sp>
            <p:nvSpPr>
              <p:cNvPr id="14"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el-GR" sz="1800">
                  <a:cs typeface="+mn-cs"/>
                </a:endParaRPr>
              </a:p>
            </p:txBody>
          </p:sp>
          <p:sp>
            <p:nvSpPr>
              <p:cNvPr id="1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el-GR" sz="1800">
                  <a:cs typeface="+mn-cs"/>
                </a:endParaRPr>
              </a:p>
            </p:txBody>
          </p:sp>
        </p:grpSp>
      </p:grpSp>
      <p:sp>
        <p:nvSpPr>
          <p:cNvPr id="81936" name="Rectangle 16"/>
          <p:cNvSpPr>
            <a:spLocks noGrp="1" noChangeArrowheads="1"/>
          </p:cNvSpPr>
          <p:nvPr>
            <p:ph type="ctrTitle" sz="quarter"/>
          </p:nvPr>
        </p:nvSpPr>
        <p:spPr>
          <a:xfrm>
            <a:off x="1066800" y="1997075"/>
            <a:ext cx="7086600" cy="1431925"/>
          </a:xfrm>
        </p:spPr>
        <p:txBody>
          <a:bodyPr anchor="b"/>
          <a:lstStyle>
            <a:lvl1pPr>
              <a:defRPr/>
            </a:lvl1pPr>
          </a:lstStyle>
          <a:p>
            <a:r>
              <a:rPr lang="el-GR"/>
              <a:t>Κάντε κλικ για επεξεργασία του τίτλου</a:t>
            </a:r>
          </a:p>
        </p:txBody>
      </p:sp>
      <p:sp>
        <p:nvSpPr>
          <p:cNvPr id="81937"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l-GR"/>
              <a:t>Κάντε κλικ για να επεξεργαστείτε τον υπότιτλο του υποδείγματος</a:t>
            </a:r>
          </a:p>
        </p:txBody>
      </p:sp>
      <p:sp>
        <p:nvSpPr>
          <p:cNvPr id="18" name="Rectangle 18"/>
          <p:cNvSpPr>
            <a:spLocks noGrp="1" noChangeArrowheads="1"/>
          </p:cNvSpPr>
          <p:nvPr>
            <p:ph type="dt" sz="quarter" idx="10"/>
          </p:nvPr>
        </p:nvSpPr>
        <p:spPr/>
        <p:txBody>
          <a:bodyPr/>
          <a:lstStyle>
            <a:lvl1pPr>
              <a:defRPr/>
            </a:lvl1pPr>
          </a:lstStyle>
          <a:p>
            <a:pPr>
              <a:defRPr/>
            </a:pPr>
            <a:endParaRPr lang="el-GR"/>
          </a:p>
        </p:txBody>
      </p:sp>
      <p:sp>
        <p:nvSpPr>
          <p:cNvPr id="19" name="Rectangle 19"/>
          <p:cNvSpPr>
            <a:spLocks noGrp="1" noChangeArrowheads="1"/>
          </p:cNvSpPr>
          <p:nvPr>
            <p:ph type="ftr" sz="quarter" idx="11"/>
          </p:nvPr>
        </p:nvSpPr>
        <p:spPr>
          <a:xfrm>
            <a:off x="3352800" y="6248400"/>
            <a:ext cx="2895600" cy="457200"/>
          </a:xfrm>
        </p:spPr>
        <p:txBody>
          <a:bodyPr/>
          <a:lstStyle>
            <a:lvl1pPr>
              <a:defRPr/>
            </a:lvl1pPr>
          </a:lstStyle>
          <a:p>
            <a:pPr>
              <a:defRPr/>
            </a:pPr>
            <a:endParaRPr lang="el-GR"/>
          </a:p>
        </p:txBody>
      </p:sp>
      <p:sp>
        <p:nvSpPr>
          <p:cNvPr id="20" name="Rectangle 20"/>
          <p:cNvSpPr>
            <a:spLocks noGrp="1" noChangeArrowheads="1"/>
          </p:cNvSpPr>
          <p:nvPr>
            <p:ph type="sldNum" sz="quarter" idx="12"/>
          </p:nvPr>
        </p:nvSpPr>
        <p:spPr/>
        <p:txBody>
          <a:bodyPr/>
          <a:lstStyle>
            <a:lvl1pPr>
              <a:defRPr/>
            </a:lvl1pPr>
          </a:lstStyle>
          <a:p>
            <a:pPr>
              <a:defRPr/>
            </a:pPr>
            <a:fld id="{342694FA-9A4C-4EC5-8FB6-339BAEBC7321}" type="slidenum">
              <a:rPr lang="el-GR"/>
              <a:pPr>
                <a:defRPr/>
              </a:pPr>
              <a:t>‹#›</a:t>
            </a:fld>
            <a:endParaRPr lang="el-GR"/>
          </a:p>
        </p:txBody>
      </p:sp>
    </p:spTree>
  </p:cSld>
  <p:clrMapOvr>
    <a:masterClrMapping/>
  </p:clrMapOvr>
  <p:transition spd="slow">
    <p:cut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17"/>
          <p:cNvSpPr>
            <a:spLocks noGrp="1" noChangeArrowheads="1"/>
          </p:cNvSpPr>
          <p:nvPr>
            <p:ph type="dt" sz="half" idx="10"/>
          </p:nvPr>
        </p:nvSpPr>
        <p:spPr>
          <a:ln/>
        </p:spPr>
        <p:txBody>
          <a:bodyPr/>
          <a:lstStyle>
            <a:lvl1pPr>
              <a:defRPr/>
            </a:lvl1pPr>
          </a:lstStyle>
          <a:p>
            <a:pPr>
              <a:defRPr/>
            </a:pPr>
            <a:endParaRPr lang="el-GR"/>
          </a:p>
        </p:txBody>
      </p:sp>
      <p:sp>
        <p:nvSpPr>
          <p:cNvPr id="5" name="Rectangle 18"/>
          <p:cNvSpPr>
            <a:spLocks noGrp="1" noChangeArrowheads="1"/>
          </p:cNvSpPr>
          <p:nvPr>
            <p:ph type="ftr" sz="quarter" idx="11"/>
          </p:nvPr>
        </p:nvSpPr>
        <p:spPr>
          <a:ln/>
        </p:spPr>
        <p:txBody>
          <a:bodyPr/>
          <a:lstStyle>
            <a:lvl1pPr>
              <a:defRPr/>
            </a:lvl1pPr>
          </a:lstStyle>
          <a:p>
            <a:pPr>
              <a:defRPr/>
            </a:pPr>
            <a:endParaRPr lang="el-GR"/>
          </a:p>
        </p:txBody>
      </p:sp>
      <p:sp>
        <p:nvSpPr>
          <p:cNvPr id="6" name="Rectangle 19"/>
          <p:cNvSpPr>
            <a:spLocks noGrp="1" noChangeArrowheads="1"/>
          </p:cNvSpPr>
          <p:nvPr>
            <p:ph type="sldNum" sz="quarter" idx="12"/>
          </p:nvPr>
        </p:nvSpPr>
        <p:spPr>
          <a:ln/>
        </p:spPr>
        <p:txBody>
          <a:bodyPr/>
          <a:lstStyle>
            <a:lvl1pPr>
              <a:defRPr/>
            </a:lvl1pPr>
          </a:lstStyle>
          <a:p>
            <a:pPr>
              <a:defRPr/>
            </a:pPr>
            <a:fld id="{8F864ECA-983E-419D-8705-63FC52B1AD1F}" type="slidenum">
              <a:rPr lang="el-GR"/>
              <a:pPr>
                <a:defRPr/>
              </a:pPr>
              <a:t>‹#›</a:t>
            </a:fld>
            <a:endParaRPr lang="el-GR"/>
          </a:p>
        </p:txBody>
      </p:sp>
    </p:spTree>
  </p:cSld>
  <p:clrMapOvr>
    <a:masterClrMapping/>
  </p:clrMapOvr>
  <p:transition spd="slow">
    <p:cut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24650" y="304800"/>
            <a:ext cx="1885950" cy="579120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1066800" y="304800"/>
            <a:ext cx="5505450" cy="57912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17"/>
          <p:cNvSpPr>
            <a:spLocks noGrp="1" noChangeArrowheads="1"/>
          </p:cNvSpPr>
          <p:nvPr>
            <p:ph type="dt" sz="half" idx="10"/>
          </p:nvPr>
        </p:nvSpPr>
        <p:spPr>
          <a:ln/>
        </p:spPr>
        <p:txBody>
          <a:bodyPr/>
          <a:lstStyle>
            <a:lvl1pPr>
              <a:defRPr/>
            </a:lvl1pPr>
          </a:lstStyle>
          <a:p>
            <a:pPr>
              <a:defRPr/>
            </a:pPr>
            <a:endParaRPr lang="el-GR"/>
          </a:p>
        </p:txBody>
      </p:sp>
      <p:sp>
        <p:nvSpPr>
          <p:cNvPr id="5" name="Rectangle 18"/>
          <p:cNvSpPr>
            <a:spLocks noGrp="1" noChangeArrowheads="1"/>
          </p:cNvSpPr>
          <p:nvPr>
            <p:ph type="ftr" sz="quarter" idx="11"/>
          </p:nvPr>
        </p:nvSpPr>
        <p:spPr>
          <a:ln/>
        </p:spPr>
        <p:txBody>
          <a:bodyPr/>
          <a:lstStyle>
            <a:lvl1pPr>
              <a:defRPr/>
            </a:lvl1pPr>
          </a:lstStyle>
          <a:p>
            <a:pPr>
              <a:defRPr/>
            </a:pPr>
            <a:endParaRPr lang="el-GR"/>
          </a:p>
        </p:txBody>
      </p:sp>
      <p:sp>
        <p:nvSpPr>
          <p:cNvPr id="6" name="Rectangle 19"/>
          <p:cNvSpPr>
            <a:spLocks noGrp="1" noChangeArrowheads="1"/>
          </p:cNvSpPr>
          <p:nvPr>
            <p:ph type="sldNum" sz="quarter" idx="12"/>
          </p:nvPr>
        </p:nvSpPr>
        <p:spPr>
          <a:ln/>
        </p:spPr>
        <p:txBody>
          <a:bodyPr/>
          <a:lstStyle>
            <a:lvl1pPr>
              <a:defRPr/>
            </a:lvl1pPr>
          </a:lstStyle>
          <a:p>
            <a:pPr>
              <a:defRPr/>
            </a:pPr>
            <a:fld id="{D483B840-C2AE-4817-9D4E-2A48A965DA34}" type="slidenum">
              <a:rPr lang="el-GR"/>
              <a:pPr>
                <a:defRPr/>
              </a:pPr>
              <a:t>‹#›</a:t>
            </a:fld>
            <a:endParaRPr lang="el-GR"/>
          </a:p>
        </p:txBody>
      </p:sp>
    </p:spTree>
  </p:cSld>
  <p:clrMapOvr>
    <a:masterClrMapping/>
  </p:clrMapOvr>
  <p:transition spd="slow">
    <p:cut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17"/>
          <p:cNvSpPr>
            <a:spLocks noGrp="1" noChangeArrowheads="1"/>
          </p:cNvSpPr>
          <p:nvPr>
            <p:ph type="dt" sz="half" idx="10"/>
          </p:nvPr>
        </p:nvSpPr>
        <p:spPr>
          <a:ln/>
        </p:spPr>
        <p:txBody>
          <a:bodyPr/>
          <a:lstStyle>
            <a:lvl1pPr>
              <a:defRPr/>
            </a:lvl1pPr>
          </a:lstStyle>
          <a:p>
            <a:pPr>
              <a:defRPr/>
            </a:pPr>
            <a:endParaRPr lang="el-GR"/>
          </a:p>
        </p:txBody>
      </p:sp>
      <p:sp>
        <p:nvSpPr>
          <p:cNvPr id="5" name="Rectangle 18"/>
          <p:cNvSpPr>
            <a:spLocks noGrp="1" noChangeArrowheads="1"/>
          </p:cNvSpPr>
          <p:nvPr>
            <p:ph type="ftr" sz="quarter" idx="11"/>
          </p:nvPr>
        </p:nvSpPr>
        <p:spPr>
          <a:ln/>
        </p:spPr>
        <p:txBody>
          <a:bodyPr/>
          <a:lstStyle>
            <a:lvl1pPr>
              <a:defRPr/>
            </a:lvl1pPr>
          </a:lstStyle>
          <a:p>
            <a:pPr>
              <a:defRPr/>
            </a:pPr>
            <a:endParaRPr lang="el-GR"/>
          </a:p>
        </p:txBody>
      </p:sp>
      <p:sp>
        <p:nvSpPr>
          <p:cNvPr id="6" name="Rectangle 19"/>
          <p:cNvSpPr>
            <a:spLocks noGrp="1" noChangeArrowheads="1"/>
          </p:cNvSpPr>
          <p:nvPr>
            <p:ph type="sldNum" sz="quarter" idx="12"/>
          </p:nvPr>
        </p:nvSpPr>
        <p:spPr>
          <a:ln/>
        </p:spPr>
        <p:txBody>
          <a:bodyPr/>
          <a:lstStyle>
            <a:lvl1pPr>
              <a:defRPr/>
            </a:lvl1pPr>
          </a:lstStyle>
          <a:p>
            <a:pPr>
              <a:defRPr/>
            </a:pPr>
            <a:fld id="{1CA1973F-FDF5-4F27-9704-BB6FFF312C7D}" type="slidenum">
              <a:rPr lang="el-GR"/>
              <a:pPr>
                <a:defRPr/>
              </a:pPr>
              <a:t>‹#›</a:t>
            </a:fld>
            <a:endParaRPr lang="el-GR"/>
          </a:p>
        </p:txBody>
      </p:sp>
    </p:spTree>
  </p:cSld>
  <p:clrMapOvr>
    <a:masterClrMapping/>
  </p:clrMapOvr>
  <p:transition spd="slow">
    <p:cut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17"/>
          <p:cNvSpPr>
            <a:spLocks noGrp="1" noChangeArrowheads="1"/>
          </p:cNvSpPr>
          <p:nvPr>
            <p:ph type="dt" sz="half" idx="10"/>
          </p:nvPr>
        </p:nvSpPr>
        <p:spPr>
          <a:ln/>
        </p:spPr>
        <p:txBody>
          <a:bodyPr/>
          <a:lstStyle>
            <a:lvl1pPr>
              <a:defRPr/>
            </a:lvl1pPr>
          </a:lstStyle>
          <a:p>
            <a:pPr>
              <a:defRPr/>
            </a:pPr>
            <a:endParaRPr lang="el-GR"/>
          </a:p>
        </p:txBody>
      </p:sp>
      <p:sp>
        <p:nvSpPr>
          <p:cNvPr id="5" name="Rectangle 18"/>
          <p:cNvSpPr>
            <a:spLocks noGrp="1" noChangeArrowheads="1"/>
          </p:cNvSpPr>
          <p:nvPr>
            <p:ph type="ftr" sz="quarter" idx="11"/>
          </p:nvPr>
        </p:nvSpPr>
        <p:spPr>
          <a:ln/>
        </p:spPr>
        <p:txBody>
          <a:bodyPr/>
          <a:lstStyle>
            <a:lvl1pPr>
              <a:defRPr/>
            </a:lvl1pPr>
          </a:lstStyle>
          <a:p>
            <a:pPr>
              <a:defRPr/>
            </a:pPr>
            <a:endParaRPr lang="el-GR"/>
          </a:p>
        </p:txBody>
      </p:sp>
      <p:sp>
        <p:nvSpPr>
          <p:cNvPr id="6" name="Rectangle 19"/>
          <p:cNvSpPr>
            <a:spLocks noGrp="1" noChangeArrowheads="1"/>
          </p:cNvSpPr>
          <p:nvPr>
            <p:ph type="sldNum" sz="quarter" idx="12"/>
          </p:nvPr>
        </p:nvSpPr>
        <p:spPr>
          <a:ln/>
        </p:spPr>
        <p:txBody>
          <a:bodyPr/>
          <a:lstStyle>
            <a:lvl1pPr>
              <a:defRPr/>
            </a:lvl1pPr>
          </a:lstStyle>
          <a:p>
            <a:pPr>
              <a:defRPr/>
            </a:pPr>
            <a:fld id="{BEDED30E-AA74-4C51-A4A2-1CEBB1CC6DC5}" type="slidenum">
              <a:rPr lang="el-GR"/>
              <a:pPr>
                <a:defRPr/>
              </a:pPr>
              <a:t>‹#›</a:t>
            </a:fld>
            <a:endParaRPr lang="el-GR"/>
          </a:p>
        </p:txBody>
      </p:sp>
    </p:spTree>
  </p:cSld>
  <p:clrMapOvr>
    <a:masterClrMapping/>
  </p:clrMapOvr>
  <p:transition spd="slow">
    <p:cut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17"/>
          <p:cNvSpPr>
            <a:spLocks noGrp="1" noChangeArrowheads="1"/>
          </p:cNvSpPr>
          <p:nvPr>
            <p:ph type="dt" sz="half" idx="10"/>
          </p:nvPr>
        </p:nvSpPr>
        <p:spPr>
          <a:ln/>
        </p:spPr>
        <p:txBody>
          <a:bodyPr/>
          <a:lstStyle>
            <a:lvl1pPr>
              <a:defRPr/>
            </a:lvl1pPr>
          </a:lstStyle>
          <a:p>
            <a:pPr>
              <a:defRPr/>
            </a:pPr>
            <a:endParaRPr lang="el-GR"/>
          </a:p>
        </p:txBody>
      </p:sp>
      <p:sp>
        <p:nvSpPr>
          <p:cNvPr id="6" name="Rectangle 18"/>
          <p:cNvSpPr>
            <a:spLocks noGrp="1" noChangeArrowheads="1"/>
          </p:cNvSpPr>
          <p:nvPr>
            <p:ph type="ftr" sz="quarter" idx="11"/>
          </p:nvPr>
        </p:nvSpPr>
        <p:spPr>
          <a:ln/>
        </p:spPr>
        <p:txBody>
          <a:bodyPr/>
          <a:lstStyle>
            <a:lvl1pPr>
              <a:defRPr/>
            </a:lvl1pPr>
          </a:lstStyle>
          <a:p>
            <a:pPr>
              <a:defRPr/>
            </a:pPr>
            <a:endParaRPr lang="el-GR"/>
          </a:p>
        </p:txBody>
      </p:sp>
      <p:sp>
        <p:nvSpPr>
          <p:cNvPr id="7" name="Rectangle 19"/>
          <p:cNvSpPr>
            <a:spLocks noGrp="1" noChangeArrowheads="1"/>
          </p:cNvSpPr>
          <p:nvPr>
            <p:ph type="sldNum" sz="quarter" idx="12"/>
          </p:nvPr>
        </p:nvSpPr>
        <p:spPr>
          <a:ln/>
        </p:spPr>
        <p:txBody>
          <a:bodyPr/>
          <a:lstStyle>
            <a:lvl1pPr>
              <a:defRPr/>
            </a:lvl1pPr>
          </a:lstStyle>
          <a:p>
            <a:pPr>
              <a:defRPr/>
            </a:pPr>
            <a:fld id="{D0F5FA4E-6DBB-45D5-A30F-764A3AF4D252}" type="slidenum">
              <a:rPr lang="el-GR"/>
              <a:pPr>
                <a:defRPr/>
              </a:pPr>
              <a:t>‹#›</a:t>
            </a:fld>
            <a:endParaRPr lang="el-GR"/>
          </a:p>
        </p:txBody>
      </p:sp>
    </p:spTree>
  </p:cSld>
  <p:clrMapOvr>
    <a:masterClrMapping/>
  </p:clrMapOvr>
  <p:transition spd="slow">
    <p:cut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17"/>
          <p:cNvSpPr>
            <a:spLocks noGrp="1" noChangeArrowheads="1"/>
          </p:cNvSpPr>
          <p:nvPr>
            <p:ph type="dt" sz="half" idx="10"/>
          </p:nvPr>
        </p:nvSpPr>
        <p:spPr>
          <a:ln/>
        </p:spPr>
        <p:txBody>
          <a:bodyPr/>
          <a:lstStyle>
            <a:lvl1pPr>
              <a:defRPr/>
            </a:lvl1pPr>
          </a:lstStyle>
          <a:p>
            <a:pPr>
              <a:defRPr/>
            </a:pPr>
            <a:endParaRPr lang="el-GR"/>
          </a:p>
        </p:txBody>
      </p:sp>
      <p:sp>
        <p:nvSpPr>
          <p:cNvPr id="8" name="Rectangle 18"/>
          <p:cNvSpPr>
            <a:spLocks noGrp="1" noChangeArrowheads="1"/>
          </p:cNvSpPr>
          <p:nvPr>
            <p:ph type="ftr" sz="quarter" idx="11"/>
          </p:nvPr>
        </p:nvSpPr>
        <p:spPr>
          <a:ln/>
        </p:spPr>
        <p:txBody>
          <a:bodyPr/>
          <a:lstStyle>
            <a:lvl1pPr>
              <a:defRPr/>
            </a:lvl1pPr>
          </a:lstStyle>
          <a:p>
            <a:pPr>
              <a:defRPr/>
            </a:pPr>
            <a:endParaRPr lang="el-GR"/>
          </a:p>
        </p:txBody>
      </p:sp>
      <p:sp>
        <p:nvSpPr>
          <p:cNvPr id="9" name="Rectangle 19"/>
          <p:cNvSpPr>
            <a:spLocks noGrp="1" noChangeArrowheads="1"/>
          </p:cNvSpPr>
          <p:nvPr>
            <p:ph type="sldNum" sz="quarter" idx="12"/>
          </p:nvPr>
        </p:nvSpPr>
        <p:spPr>
          <a:ln/>
        </p:spPr>
        <p:txBody>
          <a:bodyPr/>
          <a:lstStyle>
            <a:lvl1pPr>
              <a:defRPr/>
            </a:lvl1pPr>
          </a:lstStyle>
          <a:p>
            <a:pPr>
              <a:defRPr/>
            </a:pPr>
            <a:fld id="{6F7817D6-B5B5-4CCD-8178-DFDA7F608BA9}" type="slidenum">
              <a:rPr lang="el-GR"/>
              <a:pPr>
                <a:defRPr/>
              </a:pPr>
              <a:t>‹#›</a:t>
            </a:fld>
            <a:endParaRPr lang="el-GR"/>
          </a:p>
        </p:txBody>
      </p:sp>
    </p:spTree>
  </p:cSld>
  <p:clrMapOvr>
    <a:masterClrMapping/>
  </p:clrMapOvr>
  <p:transition spd="slow">
    <p:cut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17"/>
          <p:cNvSpPr>
            <a:spLocks noGrp="1" noChangeArrowheads="1"/>
          </p:cNvSpPr>
          <p:nvPr>
            <p:ph type="dt" sz="half" idx="10"/>
          </p:nvPr>
        </p:nvSpPr>
        <p:spPr>
          <a:ln/>
        </p:spPr>
        <p:txBody>
          <a:bodyPr/>
          <a:lstStyle>
            <a:lvl1pPr>
              <a:defRPr/>
            </a:lvl1pPr>
          </a:lstStyle>
          <a:p>
            <a:pPr>
              <a:defRPr/>
            </a:pPr>
            <a:endParaRPr lang="el-GR"/>
          </a:p>
        </p:txBody>
      </p:sp>
      <p:sp>
        <p:nvSpPr>
          <p:cNvPr id="4" name="Rectangle 18"/>
          <p:cNvSpPr>
            <a:spLocks noGrp="1" noChangeArrowheads="1"/>
          </p:cNvSpPr>
          <p:nvPr>
            <p:ph type="ftr" sz="quarter" idx="11"/>
          </p:nvPr>
        </p:nvSpPr>
        <p:spPr>
          <a:ln/>
        </p:spPr>
        <p:txBody>
          <a:bodyPr/>
          <a:lstStyle>
            <a:lvl1pPr>
              <a:defRPr/>
            </a:lvl1pPr>
          </a:lstStyle>
          <a:p>
            <a:pPr>
              <a:defRPr/>
            </a:pPr>
            <a:endParaRPr lang="el-GR"/>
          </a:p>
        </p:txBody>
      </p:sp>
      <p:sp>
        <p:nvSpPr>
          <p:cNvPr id="5" name="Rectangle 19"/>
          <p:cNvSpPr>
            <a:spLocks noGrp="1" noChangeArrowheads="1"/>
          </p:cNvSpPr>
          <p:nvPr>
            <p:ph type="sldNum" sz="quarter" idx="12"/>
          </p:nvPr>
        </p:nvSpPr>
        <p:spPr>
          <a:ln/>
        </p:spPr>
        <p:txBody>
          <a:bodyPr/>
          <a:lstStyle>
            <a:lvl1pPr>
              <a:defRPr/>
            </a:lvl1pPr>
          </a:lstStyle>
          <a:p>
            <a:pPr>
              <a:defRPr/>
            </a:pPr>
            <a:fld id="{3E4F328E-A2B0-47D5-96CB-3BD666C53873}" type="slidenum">
              <a:rPr lang="el-GR"/>
              <a:pPr>
                <a:defRPr/>
              </a:pPr>
              <a:t>‹#›</a:t>
            </a:fld>
            <a:endParaRPr lang="el-GR"/>
          </a:p>
        </p:txBody>
      </p:sp>
    </p:spTree>
  </p:cSld>
  <p:clrMapOvr>
    <a:masterClrMapping/>
  </p:clrMapOvr>
  <p:transition spd="slow">
    <p:cut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el-GR"/>
          </a:p>
        </p:txBody>
      </p:sp>
      <p:sp>
        <p:nvSpPr>
          <p:cNvPr id="3" name="Rectangle 18"/>
          <p:cNvSpPr>
            <a:spLocks noGrp="1" noChangeArrowheads="1"/>
          </p:cNvSpPr>
          <p:nvPr>
            <p:ph type="ftr" sz="quarter" idx="11"/>
          </p:nvPr>
        </p:nvSpPr>
        <p:spPr>
          <a:ln/>
        </p:spPr>
        <p:txBody>
          <a:bodyPr/>
          <a:lstStyle>
            <a:lvl1pPr>
              <a:defRPr/>
            </a:lvl1pPr>
          </a:lstStyle>
          <a:p>
            <a:pPr>
              <a:defRPr/>
            </a:pPr>
            <a:endParaRPr lang="el-GR"/>
          </a:p>
        </p:txBody>
      </p:sp>
      <p:sp>
        <p:nvSpPr>
          <p:cNvPr id="4" name="Rectangle 19"/>
          <p:cNvSpPr>
            <a:spLocks noGrp="1" noChangeArrowheads="1"/>
          </p:cNvSpPr>
          <p:nvPr>
            <p:ph type="sldNum" sz="quarter" idx="12"/>
          </p:nvPr>
        </p:nvSpPr>
        <p:spPr>
          <a:ln/>
        </p:spPr>
        <p:txBody>
          <a:bodyPr/>
          <a:lstStyle>
            <a:lvl1pPr>
              <a:defRPr/>
            </a:lvl1pPr>
          </a:lstStyle>
          <a:p>
            <a:pPr>
              <a:defRPr/>
            </a:pPr>
            <a:fld id="{4DF1C233-6910-4D4D-B63D-50BADEA9320F}" type="slidenum">
              <a:rPr lang="el-GR"/>
              <a:pPr>
                <a:defRPr/>
              </a:pPr>
              <a:t>‹#›</a:t>
            </a:fld>
            <a:endParaRPr lang="el-GR"/>
          </a:p>
        </p:txBody>
      </p:sp>
    </p:spTree>
  </p:cSld>
  <p:clrMapOvr>
    <a:masterClrMapping/>
  </p:clrMapOvr>
  <p:transition spd="slow">
    <p:cut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17"/>
          <p:cNvSpPr>
            <a:spLocks noGrp="1" noChangeArrowheads="1"/>
          </p:cNvSpPr>
          <p:nvPr>
            <p:ph type="dt" sz="half" idx="10"/>
          </p:nvPr>
        </p:nvSpPr>
        <p:spPr>
          <a:ln/>
        </p:spPr>
        <p:txBody>
          <a:bodyPr/>
          <a:lstStyle>
            <a:lvl1pPr>
              <a:defRPr/>
            </a:lvl1pPr>
          </a:lstStyle>
          <a:p>
            <a:pPr>
              <a:defRPr/>
            </a:pPr>
            <a:endParaRPr lang="el-GR"/>
          </a:p>
        </p:txBody>
      </p:sp>
      <p:sp>
        <p:nvSpPr>
          <p:cNvPr id="6" name="Rectangle 18"/>
          <p:cNvSpPr>
            <a:spLocks noGrp="1" noChangeArrowheads="1"/>
          </p:cNvSpPr>
          <p:nvPr>
            <p:ph type="ftr" sz="quarter" idx="11"/>
          </p:nvPr>
        </p:nvSpPr>
        <p:spPr>
          <a:ln/>
        </p:spPr>
        <p:txBody>
          <a:bodyPr/>
          <a:lstStyle>
            <a:lvl1pPr>
              <a:defRPr/>
            </a:lvl1pPr>
          </a:lstStyle>
          <a:p>
            <a:pPr>
              <a:defRPr/>
            </a:pPr>
            <a:endParaRPr lang="el-GR"/>
          </a:p>
        </p:txBody>
      </p:sp>
      <p:sp>
        <p:nvSpPr>
          <p:cNvPr id="7" name="Rectangle 19"/>
          <p:cNvSpPr>
            <a:spLocks noGrp="1" noChangeArrowheads="1"/>
          </p:cNvSpPr>
          <p:nvPr>
            <p:ph type="sldNum" sz="quarter" idx="12"/>
          </p:nvPr>
        </p:nvSpPr>
        <p:spPr>
          <a:ln/>
        </p:spPr>
        <p:txBody>
          <a:bodyPr/>
          <a:lstStyle>
            <a:lvl1pPr>
              <a:defRPr/>
            </a:lvl1pPr>
          </a:lstStyle>
          <a:p>
            <a:pPr>
              <a:defRPr/>
            </a:pPr>
            <a:fld id="{9414DA37-8FEB-445A-A1B8-D749C753956E}" type="slidenum">
              <a:rPr lang="el-GR"/>
              <a:pPr>
                <a:defRPr/>
              </a:pPr>
              <a:t>‹#›</a:t>
            </a:fld>
            <a:endParaRPr lang="el-GR"/>
          </a:p>
        </p:txBody>
      </p:sp>
    </p:spTree>
  </p:cSld>
  <p:clrMapOvr>
    <a:masterClrMapping/>
  </p:clrMapOvr>
  <p:transition spd="slow">
    <p:cut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17"/>
          <p:cNvSpPr>
            <a:spLocks noGrp="1" noChangeArrowheads="1"/>
          </p:cNvSpPr>
          <p:nvPr>
            <p:ph type="dt" sz="half" idx="10"/>
          </p:nvPr>
        </p:nvSpPr>
        <p:spPr>
          <a:ln/>
        </p:spPr>
        <p:txBody>
          <a:bodyPr/>
          <a:lstStyle>
            <a:lvl1pPr>
              <a:defRPr/>
            </a:lvl1pPr>
          </a:lstStyle>
          <a:p>
            <a:pPr>
              <a:defRPr/>
            </a:pPr>
            <a:endParaRPr lang="el-GR"/>
          </a:p>
        </p:txBody>
      </p:sp>
      <p:sp>
        <p:nvSpPr>
          <p:cNvPr id="6" name="Rectangle 18"/>
          <p:cNvSpPr>
            <a:spLocks noGrp="1" noChangeArrowheads="1"/>
          </p:cNvSpPr>
          <p:nvPr>
            <p:ph type="ftr" sz="quarter" idx="11"/>
          </p:nvPr>
        </p:nvSpPr>
        <p:spPr>
          <a:ln/>
        </p:spPr>
        <p:txBody>
          <a:bodyPr/>
          <a:lstStyle>
            <a:lvl1pPr>
              <a:defRPr/>
            </a:lvl1pPr>
          </a:lstStyle>
          <a:p>
            <a:pPr>
              <a:defRPr/>
            </a:pPr>
            <a:endParaRPr lang="el-GR"/>
          </a:p>
        </p:txBody>
      </p:sp>
      <p:sp>
        <p:nvSpPr>
          <p:cNvPr id="7" name="Rectangle 19"/>
          <p:cNvSpPr>
            <a:spLocks noGrp="1" noChangeArrowheads="1"/>
          </p:cNvSpPr>
          <p:nvPr>
            <p:ph type="sldNum" sz="quarter" idx="12"/>
          </p:nvPr>
        </p:nvSpPr>
        <p:spPr>
          <a:ln/>
        </p:spPr>
        <p:txBody>
          <a:bodyPr/>
          <a:lstStyle>
            <a:lvl1pPr>
              <a:defRPr/>
            </a:lvl1pPr>
          </a:lstStyle>
          <a:p>
            <a:pPr>
              <a:defRPr/>
            </a:pPr>
            <a:fld id="{A462C480-C17F-4090-9750-00A51EFCBA06}" type="slidenum">
              <a:rPr lang="el-GR"/>
              <a:pPr>
                <a:defRPr/>
              </a:pPr>
              <a:t>‹#›</a:t>
            </a:fld>
            <a:endParaRPr lang="el-GR"/>
          </a:p>
        </p:txBody>
      </p:sp>
    </p:spTree>
  </p:cSld>
  <p:clrMapOvr>
    <a:masterClrMapping/>
  </p:clrMapOvr>
  <p:transition spd="slow">
    <p:cut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6350"/>
            <a:ext cx="9140825" cy="6851650"/>
            <a:chOff x="0" y="4"/>
            <a:chExt cx="5758" cy="4316"/>
          </a:xfrm>
        </p:grpSpPr>
        <p:sp>
          <p:nvSpPr>
            <p:cNvPr id="80899"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el-GR" sz="1800">
                <a:cs typeface="+mn-cs"/>
              </a:endParaRPr>
            </a:p>
          </p:txBody>
        </p:sp>
        <p:sp>
          <p:nvSpPr>
            <p:cNvPr id="80900"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l-GR" sz="1800">
                <a:cs typeface="+mn-cs"/>
              </a:endParaRPr>
            </a:p>
          </p:txBody>
        </p:sp>
        <p:grpSp>
          <p:nvGrpSpPr>
            <p:cNvPr id="1034" name="Group 5"/>
            <p:cNvGrpSpPr>
              <a:grpSpLocks/>
            </p:cNvGrpSpPr>
            <p:nvPr userDrawn="1"/>
          </p:nvGrpSpPr>
          <p:grpSpPr bwMode="auto">
            <a:xfrm>
              <a:off x="0" y="4"/>
              <a:ext cx="5758" cy="4316"/>
              <a:chOff x="0" y="4"/>
              <a:chExt cx="5758" cy="4316"/>
            </a:xfrm>
          </p:grpSpPr>
          <p:sp>
            <p:nvSpPr>
              <p:cNvPr id="80902"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l-GR" sz="1800">
                  <a:cs typeface="+mn-cs"/>
                </a:endParaRPr>
              </a:p>
            </p:txBody>
          </p:sp>
          <p:sp>
            <p:nvSpPr>
              <p:cNvPr id="80903"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l-GR" sz="1800">
                  <a:cs typeface="+mn-cs"/>
                </a:endParaRPr>
              </a:p>
            </p:txBody>
          </p:sp>
          <p:sp>
            <p:nvSpPr>
              <p:cNvPr id="80904"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l-GR" sz="1800">
                  <a:cs typeface="+mn-cs"/>
                </a:endParaRPr>
              </a:p>
            </p:txBody>
          </p:sp>
          <p:sp>
            <p:nvSpPr>
              <p:cNvPr id="80905"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el-GR" sz="1800">
                  <a:cs typeface="+mn-cs"/>
                </a:endParaRPr>
              </a:p>
            </p:txBody>
          </p:sp>
          <p:sp>
            <p:nvSpPr>
              <p:cNvPr id="80906"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el-GR" sz="1800">
                  <a:cs typeface="+mn-cs"/>
                </a:endParaRPr>
              </a:p>
            </p:txBody>
          </p:sp>
          <p:sp>
            <p:nvSpPr>
              <p:cNvPr id="80907"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el-GR" sz="1800">
                  <a:cs typeface="+mn-cs"/>
                </a:endParaRPr>
              </a:p>
            </p:txBody>
          </p:sp>
          <p:sp>
            <p:nvSpPr>
              <p:cNvPr id="80908"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el-GR" sz="1800">
                  <a:cs typeface="+mn-cs"/>
                </a:endParaRPr>
              </a:p>
            </p:txBody>
          </p:sp>
          <p:sp>
            <p:nvSpPr>
              <p:cNvPr id="80909"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el-GR" sz="1800">
                  <a:cs typeface="+mn-cs"/>
                </a:endParaRPr>
              </a:p>
            </p:txBody>
          </p:sp>
          <p:sp>
            <p:nvSpPr>
              <p:cNvPr id="80910"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el-GR" sz="1800">
                  <a:cs typeface="+mn-cs"/>
                </a:endParaRPr>
              </a:p>
            </p:txBody>
          </p:sp>
        </p:grpSp>
      </p:grpSp>
      <p:sp>
        <p:nvSpPr>
          <p:cNvPr id="80911"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Κάντε κλικ για επεξεργασία του τίτλου</a:t>
            </a:r>
          </a:p>
        </p:txBody>
      </p:sp>
      <p:sp>
        <p:nvSpPr>
          <p:cNvPr id="80912"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80913"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cs typeface="+mn-cs"/>
              </a:defRPr>
            </a:lvl1pPr>
          </a:lstStyle>
          <a:p>
            <a:pPr>
              <a:defRPr/>
            </a:pPr>
            <a:endParaRPr lang="el-GR"/>
          </a:p>
        </p:txBody>
      </p:sp>
      <p:sp>
        <p:nvSpPr>
          <p:cNvPr id="80914"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cs typeface="+mn-cs"/>
              </a:defRPr>
            </a:lvl1pPr>
          </a:lstStyle>
          <a:p>
            <a:pPr>
              <a:defRPr/>
            </a:pPr>
            <a:endParaRPr lang="el-GR"/>
          </a:p>
        </p:txBody>
      </p:sp>
      <p:sp>
        <p:nvSpPr>
          <p:cNvPr id="80915"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cs typeface="+mn-cs"/>
              </a:defRPr>
            </a:lvl1pPr>
          </a:lstStyle>
          <a:p>
            <a:pPr>
              <a:defRPr/>
            </a:pPr>
            <a:fld id="{D7541348-A386-4BD6-809D-A6042FAF7684}" type="slidenum">
              <a:rPr lang="el-GR"/>
              <a:pPr>
                <a:defRPr/>
              </a:pPr>
              <a:t>‹#›</a:t>
            </a:fld>
            <a:endParaRPr lang="el-GR"/>
          </a:p>
        </p:txBody>
      </p:sp>
    </p:spTree>
  </p:cSld>
  <p:clrMap bg1="dk2" tx1="lt1" bg2="dk1" tx2="lt2" accent1="accent1" accent2="accent2" accent3="accent3" accent4="accent4" accent5="accent5" accent6="accent6" hlink="hlink" folHlink="folHlink"/>
  <p:sldLayoutIdLst>
    <p:sldLayoutId id="2147483786"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ransition spd="slow">
    <p:cut thruBlk="1"/>
  </p:transition>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15.gif"/><Relationship Id="rId4" Type="http://schemas.openxmlformats.org/officeDocument/2006/relationships/image" Target="../media/image14.gi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hyperlink" Target="A_1b_web.jpg"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hyperlink" Target="karyotype%20g%20banding.jpg" TargetMode="External"/><Relationship Id="rId4" Type="http://schemas.openxmlformats.org/officeDocument/2006/relationships/hyperlink" Target="kariotypos/&#954;&#945;&#961;&#965;&#972;&#964;&#965;&#960;&#959;&#962;_&#959;&#956;&#940;&#948;&#949;&#962;.jp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6"/>
          <p:cNvSpPr txBox="1">
            <a:spLocks noChangeArrowheads="1"/>
          </p:cNvSpPr>
          <p:nvPr/>
        </p:nvSpPr>
        <p:spPr bwMode="auto">
          <a:xfrm>
            <a:off x="6215063" y="5786438"/>
            <a:ext cx="2500312" cy="954107"/>
          </a:xfrm>
          <a:prstGeom prst="rect">
            <a:avLst/>
          </a:prstGeom>
          <a:noFill/>
          <a:ln w="9525" algn="ctr">
            <a:noFill/>
            <a:miter lim="800000"/>
            <a:headEnd/>
            <a:tailEnd/>
          </a:ln>
        </p:spPr>
        <p:txBody>
          <a:bodyPr>
            <a:spAutoFit/>
          </a:bodyPr>
          <a:lstStyle/>
          <a:p>
            <a:r>
              <a:rPr lang="el-GR" sz="1800" b="1" dirty="0" smtClean="0">
                <a:latin typeface="Arial" charset="0"/>
              </a:rPr>
              <a:t>Επιμέλεια:</a:t>
            </a:r>
            <a:endParaRPr lang="el-GR" sz="1800" b="1" dirty="0">
              <a:latin typeface="Arial" charset="0"/>
            </a:endParaRPr>
          </a:p>
          <a:p>
            <a:r>
              <a:rPr lang="el-GR" sz="1800" b="1" dirty="0">
                <a:latin typeface="Arial" charset="0"/>
              </a:rPr>
              <a:t> Σαμαράς </a:t>
            </a:r>
            <a:r>
              <a:rPr lang="el-GR" sz="1800" b="1" dirty="0" smtClean="0">
                <a:latin typeface="Arial" charset="0"/>
              </a:rPr>
              <a:t>Πασχάλης</a:t>
            </a:r>
          </a:p>
          <a:p>
            <a:pPr algn="ctr"/>
            <a:r>
              <a:rPr lang="el-GR" sz="1800" b="1" dirty="0" smtClean="0">
                <a:latin typeface="Arial" charset="0"/>
              </a:rPr>
              <a:t>βιολόγος</a:t>
            </a:r>
            <a:r>
              <a:rPr lang="el-GR" b="1" dirty="0" smtClean="0">
                <a:latin typeface="Arial" charset="0"/>
              </a:rPr>
              <a:t> </a:t>
            </a:r>
            <a:endParaRPr lang="el-GR" b="1" dirty="0">
              <a:latin typeface="Arial" charset="0"/>
            </a:endParaRPr>
          </a:p>
        </p:txBody>
      </p:sp>
      <p:sp>
        <p:nvSpPr>
          <p:cNvPr id="3075" name="Text Box 82"/>
          <p:cNvSpPr txBox="1">
            <a:spLocks noChangeArrowheads="1"/>
          </p:cNvSpPr>
          <p:nvPr/>
        </p:nvSpPr>
        <p:spPr bwMode="auto">
          <a:xfrm>
            <a:off x="0" y="6165850"/>
            <a:ext cx="898525" cy="304800"/>
          </a:xfrm>
          <a:prstGeom prst="rect">
            <a:avLst/>
          </a:prstGeom>
          <a:noFill/>
          <a:ln w="9525">
            <a:noFill/>
            <a:miter lim="800000"/>
            <a:headEnd/>
            <a:tailEnd/>
          </a:ln>
        </p:spPr>
        <p:txBody>
          <a:bodyPr>
            <a:spAutoFit/>
          </a:bodyPr>
          <a:lstStyle/>
          <a:p>
            <a:pPr algn="ctr">
              <a:spcBef>
                <a:spcPct val="50000"/>
              </a:spcBef>
            </a:pPr>
            <a:r>
              <a:rPr lang="el-GR" sz="1400"/>
              <a:t>2008 -09</a:t>
            </a:r>
          </a:p>
        </p:txBody>
      </p:sp>
      <p:sp>
        <p:nvSpPr>
          <p:cNvPr id="3078" name="WordArt 4"/>
          <p:cNvSpPr>
            <a:spLocks noChangeArrowheads="1" noChangeShapeType="1" noTextEdit="1"/>
          </p:cNvSpPr>
          <p:nvPr/>
        </p:nvSpPr>
        <p:spPr bwMode="auto">
          <a:xfrm>
            <a:off x="1142976" y="2285992"/>
            <a:ext cx="7786742" cy="1785950"/>
          </a:xfrm>
          <a:prstGeom prst="rect">
            <a:avLst/>
          </a:prstGeom>
          <a:effectLst>
            <a:glow rad="101600">
              <a:schemeClr val="accent6">
                <a:satMod val="175000"/>
                <a:alpha val="40000"/>
              </a:schemeClr>
            </a:glow>
            <a:innerShdw blurRad="63500" dist="50800" dir="2700000">
              <a:prstClr val="black">
                <a:alpha val="50000"/>
              </a:prstClr>
            </a:innerShdw>
          </a:effectLst>
        </p:spPr>
        <p:txBody>
          <a:bodyPr wrap="none" fromWordArt="1">
            <a:prstTxWarp prst="textPlain">
              <a:avLst>
                <a:gd name="adj" fmla="val 51694"/>
              </a:avLst>
            </a:prstTxWarp>
          </a:bodyPr>
          <a:lstStyle/>
          <a:p>
            <a:pPr algn="ctr">
              <a:defRPr/>
            </a:pPr>
            <a:r>
              <a:rPr lang="el-GR" sz="6600" kern="10" dirty="0">
                <a:ln w="9525">
                  <a:solidFill>
                    <a:srgbClr val="C00000"/>
                  </a:solidFill>
                  <a:round/>
                  <a:headEnd/>
                  <a:tailEnd/>
                </a:ln>
                <a:solidFill>
                  <a:srgbClr val="FFFF00"/>
                </a:solidFill>
                <a:effectLst>
                  <a:glow rad="139700">
                    <a:schemeClr val="accent6">
                      <a:satMod val="175000"/>
                      <a:alpha val="40000"/>
                    </a:schemeClr>
                  </a:glow>
                  <a:outerShdw blurRad="38100" dist="38100" dir="2700000" algn="tl">
                    <a:srgbClr val="000000">
                      <a:alpha val="43137"/>
                    </a:srgbClr>
                  </a:outerShdw>
                </a:effectLst>
                <a:latin typeface="Arial Black"/>
                <a:cs typeface="+mn-cs"/>
              </a:rPr>
              <a:t>Μικροσκοπική παρατήρηση χρωμοσωμάτων</a:t>
            </a:r>
          </a:p>
          <a:p>
            <a:pPr algn="ctr">
              <a:defRPr/>
            </a:pPr>
            <a:r>
              <a:rPr lang="el-GR" sz="4800" kern="10" dirty="0">
                <a:ln w="9525">
                  <a:solidFill>
                    <a:srgbClr val="C00000"/>
                  </a:solidFill>
                  <a:round/>
                  <a:headEnd/>
                  <a:tailEnd/>
                </a:ln>
                <a:solidFill>
                  <a:srgbClr val="FFFF99"/>
                </a:solidFill>
                <a:effectLst>
                  <a:glow rad="139700">
                    <a:schemeClr val="accent6">
                      <a:satMod val="175000"/>
                      <a:alpha val="40000"/>
                    </a:schemeClr>
                  </a:glow>
                  <a:outerShdw blurRad="38100" dist="38100" dir="2700000" algn="tl">
                    <a:srgbClr val="000000">
                      <a:alpha val="43137"/>
                    </a:srgbClr>
                  </a:outerShdw>
                </a:effectLst>
                <a:latin typeface="Arial Black"/>
                <a:cs typeface="+mn-cs"/>
              </a:rPr>
              <a:t>(Άσκηση 9)</a:t>
            </a:r>
          </a:p>
          <a:p>
            <a:pPr algn="ctr">
              <a:defRPr/>
            </a:pPr>
            <a:endParaRPr lang="el-GR" sz="6600" kern="10" dirty="0">
              <a:ln w="9525">
                <a:solidFill>
                  <a:srgbClr val="C00000"/>
                </a:solidFill>
                <a:round/>
                <a:headEnd/>
                <a:tailEnd/>
              </a:ln>
              <a:solidFill>
                <a:srgbClr val="FFFF00"/>
              </a:solidFill>
              <a:effectLst>
                <a:glow rad="139700">
                  <a:schemeClr val="accent6">
                    <a:satMod val="175000"/>
                    <a:alpha val="40000"/>
                  </a:schemeClr>
                </a:glow>
                <a:outerShdw blurRad="38100" dist="38100" dir="2700000" algn="tl">
                  <a:srgbClr val="000000">
                    <a:alpha val="43137"/>
                  </a:srgbClr>
                </a:outerShdw>
              </a:effectLst>
              <a:latin typeface="Arial Black"/>
              <a:cs typeface="+mn-cs"/>
            </a:endParaRPr>
          </a:p>
        </p:txBody>
      </p:sp>
      <p:sp>
        <p:nvSpPr>
          <p:cNvPr id="8" name="7 - TextBox"/>
          <p:cNvSpPr txBox="1"/>
          <p:nvPr/>
        </p:nvSpPr>
        <p:spPr>
          <a:xfrm>
            <a:off x="214282" y="357166"/>
            <a:ext cx="428628" cy="5509200"/>
          </a:xfrm>
          <a:prstGeom prst="rect">
            <a:avLst/>
          </a:prstGeom>
          <a:noFill/>
        </p:spPr>
        <p:txBody>
          <a:bodyPr>
            <a:spAutoFit/>
          </a:bodyPr>
          <a:lstStyle/>
          <a:p>
            <a:pPr>
              <a:defRPr/>
            </a:pPr>
            <a:r>
              <a:rPr lang="el-GR" sz="3200" b="1" dirty="0">
                <a:ln>
                  <a:solidFill>
                    <a:srgbClr val="FF0000"/>
                  </a:solidFill>
                </a:ln>
                <a:solidFill>
                  <a:srgbClr val="FFFF99"/>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ΕΚΦΕ ΣΕΡΡΩΝ</a:t>
            </a:r>
          </a:p>
        </p:txBody>
      </p:sp>
      <p:pic>
        <p:nvPicPr>
          <p:cNvPr id="7" name="6 - Εικόνα" descr="G_4.JPG"/>
          <p:cNvPicPr>
            <a:picLocks noChangeAspect="1"/>
          </p:cNvPicPr>
          <p:nvPr/>
        </p:nvPicPr>
        <p:blipFill>
          <a:blip r:embed="rId3" cstate="email">
            <a:lum bright="20000" contrast="30000"/>
          </a:blip>
          <a:srcRect/>
          <a:stretch>
            <a:fillRect/>
          </a:stretch>
        </p:blipFill>
        <p:spPr bwMode="auto">
          <a:xfrm>
            <a:off x="1428750" y="3500438"/>
            <a:ext cx="4032250" cy="3059112"/>
          </a:xfrm>
          <a:prstGeom prst="rect">
            <a:avLst/>
          </a:prstGeom>
          <a:noFill/>
          <a:ln w="57150">
            <a:solidFill>
              <a:srgbClr val="FF0000"/>
            </a:solidFill>
            <a:miter lim="800000"/>
            <a:headEnd/>
            <a:tailEnd/>
          </a:ln>
        </p:spPr>
      </p:pic>
      <p:sp>
        <p:nvSpPr>
          <p:cNvPr id="3079" name="8 - TextBox"/>
          <p:cNvSpPr txBox="1">
            <a:spLocks noChangeArrowheads="1"/>
          </p:cNvSpPr>
          <p:nvPr/>
        </p:nvSpPr>
        <p:spPr bwMode="auto">
          <a:xfrm>
            <a:off x="1500188" y="3643313"/>
            <a:ext cx="1000125" cy="307975"/>
          </a:xfrm>
          <a:prstGeom prst="rect">
            <a:avLst/>
          </a:prstGeom>
          <a:noFill/>
          <a:ln w="9525">
            <a:noFill/>
            <a:miter lim="800000"/>
            <a:headEnd/>
            <a:tailEnd/>
          </a:ln>
        </p:spPr>
        <p:txBody>
          <a:bodyPr>
            <a:spAutoFit/>
          </a:bodyPr>
          <a:lstStyle/>
          <a:p>
            <a:r>
              <a:rPr lang="en-US" sz="1400" b="1">
                <a:solidFill>
                  <a:srgbClr val="FF0000"/>
                </a:solidFill>
              </a:rPr>
              <a:t>X 1000</a:t>
            </a:r>
            <a:endParaRPr lang="el-GR" sz="1400" b="1">
              <a:solidFill>
                <a:srgbClr val="FF0000"/>
              </a:solidFill>
            </a:endParaRPr>
          </a:p>
        </p:txBody>
      </p:sp>
      <p:sp>
        <p:nvSpPr>
          <p:cNvPr id="3080" name="9 - TextBox"/>
          <p:cNvSpPr txBox="1">
            <a:spLocks noChangeArrowheads="1"/>
          </p:cNvSpPr>
          <p:nvPr/>
        </p:nvSpPr>
        <p:spPr bwMode="auto">
          <a:xfrm>
            <a:off x="4286250" y="6143625"/>
            <a:ext cx="1357313" cy="276225"/>
          </a:xfrm>
          <a:prstGeom prst="rect">
            <a:avLst/>
          </a:prstGeom>
          <a:noFill/>
          <a:ln w="9525">
            <a:noFill/>
            <a:miter lim="800000"/>
            <a:headEnd/>
            <a:tailEnd/>
          </a:ln>
        </p:spPr>
        <p:txBody>
          <a:bodyPr>
            <a:spAutoFit/>
          </a:bodyPr>
          <a:lstStyle/>
          <a:p>
            <a:r>
              <a:rPr lang="el-GR" sz="1200" b="1">
                <a:solidFill>
                  <a:srgbClr val="C00000"/>
                </a:solidFill>
              </a:rPr>
              <a:t>ΕΚΦΕ Σερρών</a:t>
            </a:r>
          </a:p>
        </p:txBody>
      </p:sp>
      <p:sp>
        <p:nvSpPr>
          <p:cNvPr id="11" name="WordArt 4"/>
          <p:cNvSpPr>
            <a:spLocks noChangeArrowheads="1" noChangeShapeType="1" noTextEdit="1"/>
          </p:cNvSpPr>
          <p:nvPr/>
        </p:nvSpPr>
        <p:spPr bwMode="auto">
          <a:xfrm>
            <a:off x="1428728" y="428604"/>
            <a:ext cx="7072362" cy="1000132"/>
          </a:xfrm>
          <a:prstGeom prst="rect">
            <a:avLst/>
          </a:prstGeom>
          <a:effectLst>
            <a:glow rad="101600">
              <a:schemeClr val="accent6">
                <a:satMod val="175000"/>
                <a:alpha val="40000"/>
              </a:schemeClr>
            </a:glow>
            <a:innerShdw blurRad="63500" dist="50800" dir="2700000">
              <a:prstClr val="black">
                <a:alpha val="50000"/>
              </a:prstClr>
            </a:innerShdw>
          </a:effectLst>
        </p:spPr>
        <p:txBody>
          <a:bodyPr wrap="none" fromWordArt="1">
            <a:prstTxWarp prst="textPlain">
              <a:avLst>
                <a:gd name="adj" fmla="val 51694"/>
              </a:avLst>
            </a:prstTxWarp>
          </a:bodyPr>
          <a:lstStyle>
            <a:defPPr>
              <a:defRPr lang="el-GR"/>
            </a:defPPr>
            <a:lvl1pPr algn="l" rtl="0" fontAlgn="base">
              <a:spcBef>
                <a:spcPct val="0"/>
              </a:spcBef>
              <a:spcAft>
                <a:spcPct val="0"/>
              </a:spcAft>
              <a:defRPr sz="2000" kern="1200">
                <a:solidFill>
                  <a:schemeClr val="tx1"/>
                </a:solidFill>
                <a:latin typeface="Tahoma" pitchFamily="34" charset="0"/>
                <a:ea typeface="+mn-ea"/>
                <a:cs typeface="+mn-cs"/>
              </a:defRPr>
            </a:lvl1pPr>
            <a:lvl2pPr marL="457200" algn="l" rtl="0" fontAlgn="base">
              <a:spcBef>
                <a:spcPct val="0"/>
              </a:spcBef>
              <a:spcAft>
                <a:spcPct val="0"/>
              </a:spcAft>
              <a:defRPr sz="2000" kern="1200">
                <a:solidFill>
                  <a:schemeClr val="tx1"/>
                </a:solidFill>
                <a:latin typeface="Tahoma" pitchFamily="34" charset="0"/>
                <a:ea typeface="+mn-ea"/>
                <a:cs typeface="+mn-cs"/>
              </a:defRPr>
            </a:lvl2pPr>
            <a:lvl3pPr marL="914400" algn="l" rtl="0" fontAlgn="base">
              <a:spcBef>
                <a:spcPct val="0"/>
              </a:spcBef>
              <a:spcAft>
                <a:spcPct val="0"/>
              </a:spcAft>
              <a:defRPr sz="2000" kern="1200">
                <a:solidFill>
                  <a:schemeClr val="tx1"/>
                </a:solidFill>
                <a:latin typeface="Tahoma" pitchFamily="34" charset="0"/>
                <a:ea typeface="+mn-ea"/>
                <a:cs typeface="+mn-cs"/>
              </a:defRPr>
            </a:lvl3pPr>
            <a:lvl4pPr marL="1371600" algn="l" rtl="0" fontAlgn="base">
              <a:spcBef>
                <a:spcPct val="0"/>
              </a:spcBef>
              <a:spcAft>
                <a:spcPct val="0"/>
              </a:spcAft>
              <a:defRPr sz="2000" kern="1200">
                <a:solidFill>
                  <a:schemeClr val="tx1"/>
                </a:solidFill>
                <a:latin typeface="Tahoma" pitchFamily="34" charset="0"/>
                <a:ea typeface="+mn-ea"/>
                <a:cs typeface="+mn-cs"/>
              </a:defRPr>
            </a:lvl4pPr>
            <a:lvl5pPr marL="1828800" algn="l" rtl="0" fontAlgn="base">
              <a:spcBef>
                <a:spcPct val="0"/>
              </a:spcBef>
              <a:spcAft>
                <a:spcPct val="0"/>
              </a:spcAft>
              <a:defRPr sz="2000" kern="1200">
                <a:solidFill>
                  <a:schemeClr val="tx1"/>
                </a:solidFill>
                <a:latin typeface="Tahoma" pitchFamily="34" charset="0"/>
                <a:ea typeface="+mn-ea"/>
                <a:cs typeface="+mn-cs"/>
              </a:defRPr>
            </a:lvl5pPr>
            <a:lvl6pPr marL="2286000" algn="l" defTabSz="914400" rtl="0" eaLnBrk="1" latinLnBrk="0" hangingPunct="1">
              <a:defRPr sz="2000" kern="1200">
                <a:solidFill>
                  <a:schemeClr val="tx1"/>
                </a:solidFill>
                <a:latin typeface="Tahoma" pitchFamily="34" charset="0"/>
                <a:ea typeface="+mn-ea"/>
                <a:cs typeface="+mn-cs"/>
              </a:defRPr>
            </a:lvl6pPr>
            <a:lvl7pPr marL="2743200" algn="l" defTabSz="914400" rtl="0" eaLnBrk="1" latinLnBrk="0" hangingPunct="1">
              <a:defRPr sz="2000" kern="1200">
                <a:solidFill>
                  <a:schemeClr val="tx1"/>
                </a:solidFill>
                <a:latin typeface="Tahoma" pitchFamily="34" charset="0"/>
                <a:ea typeface="+mn-ea"/>
                <a:cs typeface="+mn-cs"/>
              </a:defRPr>
            </a:lvl7pPr>
            <a:lvl8pPr marL="3200400" algn="l" defTabSz="914400" rtl="0" eaLnBrk="1" latinLnBrk="0" hangingPunct="1">
              <a:defRPr sz="2000" kern="1200">
                <a:solidFill>
                  <a:schemeClr val="tx1"/>
                </a:solidFill>
                <a:latin typeface="Tahoma" pitchFamily="34" charset="0"/>
                <a:ea typeface="+mn-ea"/>
                <a:cs typeface="+mn-cs"/>
              </a:defRPr>
            </a:lvl8pPr>
            <a:lvl9pPr marL="3657600" algn="l" defTabSz="914400" rtl="0" eaLnBrk="1" latinLnBrk="0" hangingPunct="1">
              <a:defRPr sz="2000" kern="1200">
                <a:solidFill>
                  <a:schemeClr val="tx1"/>
                </a:solidFill>
                <a:latin typeface="Tahoma" pitchFamily="34" charset="0"/>
                <a:ea typeface="+mn-ea"/>
                <a:cs typeface="+mn-cs"/>
              </a:defRPr>
            </a:lvl9pPr>
          </a:lstStyle>
          <a:p>
            <a:pPr algn="ctr">
              <a:defRPr/>
            </a:pPr>
            <a:r>
              <a:rPr lang="el-GR" sz="6600" kern="10" dirty="0" smtClean="0">
                <a:ln w="9525">
                  <a:solidFill>
                    <a:srgbClr val="C00000"/>
                  </a:solidFill>
                  <a:round/>
                  <a:headEnd/>
                  <a:tailEnd/>
                </a:ln>
                <a:solidFill>
                  <a:srgbClr val="FFFF00"/>
                </a:solidFill>
                <a:effectLst>
                  <a:glow rad="139700">
                    <a:schemeClr val="accent6">
                      <a:satMod val="175000"/>
                      <a:alpha val="40000"/>
                    </a:schemeClr>
                  </a:glow>
                  <a:outerShdw blurRad="38100" dist="38100" dir="2700000" algn="tl">
                    <a:srgbClr val="000000">
                      <a:alpha val="43137"/>
                    </a:srgbClr>
                  </a:outerShdw>
                </a:effectLst>
                <a:latin typeface="Arial Black"/>
              </a:rPr>
              <a:t>Εργαστηριακές Ασκήσεις</a:t>
            </a:r>
          </a:p>
          <a:p>
            <a:pPr algn="ctr">
              <a:defRPr/>
            </a:pPr>
            <a:r>
              <a:rPr lang="el-GR" sz="6600" kern="10" dirty="0" smtClean="0">
                <a:ln w="9525">
                  <a:solidFill>
                    <a:srgbClr val="C00000"/>
                  </a:solidFill>
                  <a:round/>
                  <a:headEnd/>
                  <a:tailEnd/>
                </a:ln>
                <a:solidFill>
                  <a:srgbClr val="FFFF00"/>
                </a:solidFill>
                <a:effectLst>
                  <a:glow rad="139700">
                    <a:schemeClr val="accent6">
                      <a:satMod val="175000"/>
                      <a:alpha val="40000"/>
                    </a:schemeClr>
                  </a:glow>
                  <a:outerShdw blurRad="38100" dist="38100" dir="2700000" algn="tl">
                    <a:srgbClr val="000000">
                      <a:alpha val="43137"/>
                    </a:srgbClr>
                  </a:outerShdw>
                </a:effectLst>
                <a:latin typeface="Arial Black"/>
              </a:rPr>
              <a:t>Βιολογίας Γ΄ Γυμνασίου</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down)">
                                      <p:cBhvr>
                                        <p:cTn id="7" dur="3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66"/>
          <p:cNvSpPr txBox="1">
            <a:spLocks noChangeArrowheads="1"/>
          </p:cNvSpPr>
          <p:nvPr/>
        </p:nvSpPr>
        <p:spPr bwMode="auto">
          <a:xfrm>
            <a:off x="5030788" y="6092825"/>
            <a:ext cx="3862387" cy="396875"/>
          </a:xfrm>
          <a:prstGeom prst="rect">
            <a:avLst/>
          </a:prstGeom>
          <a:noFill/>
          <a:ln w="9525" algn="ctr">
            <a:noFill/>
            <a:miter lim="800000"/>
            <a:headEnd/>
            <a:tailEnd/>
          </a:ln>
        </p:spPr>
        <p:txBody>
          <a:bodyPr>
            <a:spAutoFit/>
          </a:bodyPr>
          <a:lstStyle/>
          <a:p>
            <a:pPr algn="ctr"/>
            <a:r>
              <a:rPr lang="el-GR" sz="1800" b="1" dirty="0">
                <a:latin typeface="Arial" charset="0"/>
              </a:rPr>
              <a:t>Επιμέλεια: Σαμαράς Πασχάλης</a:t>
            </a:r>
            <a:r>
              <a:rPr lang="el-GR" b="1" dirty="0">
                <a:latin typeface="Arial" charset="0"/>
              </a:rPr>
              <a:t> </a:t>
            </a:r>
          </a:p>
        </p:txBody>
      </p:sp>
      <p:sp>
        <p:nvSpPr>
          <p:cNvPr id="7171" name="Text Box 82"/>
          <p:cNvSpPr txBox="1">
            <a:spLocks noChangeArrowheads="1"/>
          </p:cNvSpPr>
          <p:nvPr/>
        </p:nvSpPr>
        <p:spPr bwMode="auto">
          <a:xfrm>
            <a:off x="0" y="6165850"/>
            <a:ext cx="898525" cy="304800"/>
          </a:xfrm>
          <a:prstGeom prst="rect">
            <a:avLst/>
          </a:prstGeom>
          <a:noFill/>
          <a:ln w="9525">
            <a:noFill/>
            <a:miter lim="800000"/>
            <a:headEnd/>
            <a:tailEnd/>
          </a:ln>
        </p:spPr>
        <p:txBody>
          <a:bodyPr>
            <a:spAutoFit/>
          </a:bodyPr>
          <a:lstStyle/>
          <a:p>
            <a:pPr algn="ctr">
              <a:spcBef>
                <a:spcPct val="50000"/>
              </a:spcBef>
            </a:pPr>
            <a:r>
              <a:rPr lang="el-GR" sz="1400"/>
              <a:t>2008 -09</a:t>
            </a:r>
          </a:p>
        </p:txBody>
      </p:sp>
      <p:sp>
        <p:nvSpPr>
          <p:cNvPr id="8" name="7 - TextBox"/>
          <p:cNvSpPr txBox="1"/>
          <p:nvPr/>
        </p:nvSpPr>
        <p:spPr>
          <a:xfrm>
            <a:off x="214282" y="357166"/>
            <a:ext cx="428628" cy="5509200"/>
          </a:xfrm>
          <a:prstGeom prst="rect">
            <a:avLst/>
          </a:prstGeom>
          <a:noFill/>
        </p:spPr>
        <p:txBody>
          <a:bodyPr>
            <a:spAutoFit/>
          </a:bodyPr>
          <a:lstStyle/>
          <a:p>
            <a:pPr>
              <a:defRPr/>
            </a:pPr>
            <a:r>
              <a:rPr lang="el-GR" sz="3200" b="1" dirty="0">
                <a:ln>
                  <a:solidFill>
                    <a:srgbClr val="FF0000"/>
                  </a:solidFill>
                </a:ln>
                <a:solidFill>
                  <a:srgbClr val="FFFF99"/>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ΕΚΦΕ ΣΕΡΡΩΝ</a:t>
            </a:r>
          </a:p>
        </p:txBody>
      </p:sp>
      <p:pic>
        <p:nvPicPr>
          <p:cNvPr id="7173" name="Picture 3"/>
          <p:cNvPicPr>
            <a:picLocks noChangeAspect="1" noChangeArrowheads="1"/>
          </p:cNvPicPr>
          <p:nvPr/>
        </p:nvPicPr>
        <p:blipFill>
          <a:blip r:embed="rId3"/>
          <a:stretch>
            <a:fillRect/>
          </a:stretch>
        </p:blipFill>
        <p:spPr bwMode="auto">
          <a:xfrm>
            <a:off x="1000100" y="2071678"/>
            <a:ext cx="3509864" cy="3214710"/>
          </a:xfrm>
          <a:prstGeom prst="rect">
            <a:avLst/>
          </a:prstGeom>
          <a:noFill/>
          <a:ln w="57150">
            <a:solidFill>
              <a:srgbClr val="FF0000"/>
            </a:solidFill>
            <a:miter lim="800000"/>
            <a:headEnd/>
            <a:tailEnd/>
          </a:ln>
        </p:spPr>
      </p:pic>
      <p:sp>
        <p:nvSpPr>
          <p:cNvPr id="7176" name="9 - TextBox"/>
          <p:cNvSpPr txBox="1">
            <a:spLocks noChangeArrowheads="1"/>
          </p:cNvSpPr>
          <p:nvPr/>
        </p:nvSpPr>
        <p:spPr bwMode="auto">
          <a:xfrm>
            <a:off x="2143108" y="5429264"/>
            <a:ext cx="1146175" cy="400050"/>
          </a:xfrm>
          <a:prstGeom prst="rect">
            <a:avLst/>
          </a:prstGeom>
          <a:noFill/>
          <a:ln w="9525">
            <a:noFill/>
            <a:miter lim="800000"/>
            <a:headEnd/>
            <a:tailEnd/>
          </a:ln>
        </p:spPr>
        <p:txBody>
          <a:bodyPr>
            <a:spAutoFit/>
          </a:bodyPr>
          <a:lstStyle/>
          <a:p>
            <a:r>
              <a:rPr lang="el-GR" dirty="0"/>
              <a:t>Εικόνα </a:t>
            </a:r>
            <a:r>
              <a:rPr lang="el-GR" dirty="0" smtClean="0"/>
              <a:t>1</a:t>
            </a:r>
            <a:endParaRPr lang="el-GR" dirty="0"/>
          </a:p>
        </p:txBody>
      </p:sp>
      <p:sp>
        <p:nvSpPr>
          <p:cNvPr id="10" name="9 - TextBox"/>
          <p:cNvSpPr txBox="1"/>
          <p:nvPr/>
        </p:nvSpPr>
        <p:spPr>
          <a:xfrm>
            <a:off x="5000628" y="2143116"/>
            <a:ext cx="4000528" cy="2800767"/>
          </a:xfrm>
          <a:prstGeom prst="rect">
            <a:avLst/>
          </a:prstGeom>
          <a:noFill/>
        </p:spPr>
        <p:txBody>
          <a:bodyPr wrap="square" rtlCol="0">
            <a:spAutoFit/>
          </a:bodyPr>
          <a:lstStyle/>
          <a:p>
            <a:r>
              <a:rPr lang="el-GR" dirty="0" smtClean="0"/>
              <a:t>Με βάση την κατάταξη των χρωμοσωμάτων στην εικόνα 1 (δίπλα) μπορούν να δοθούν, σε φωτοτυπία, οι εικόνες 2,3,4, που ακολουθούν στην επόμενη διαφάνεια,  για κατασκευή καρυότυπου. </a:t>
            </a:r>
            <a:r>
              <a:rPr lang="el-GR" sz="1800" dirty="0" smtClean="0">
                <a:solidFill>
                  <a:srgbClr val="FFFF00"/>
                </a:solidFill>
              </a:rPr>
              <a:t>(αντί της εικόνας στη σελ.63 του τετραδίου εργασιών, που έχει 44 χρωμοσώματα).</a:t>
            </a:r>
            <a:endParaRPr lang="el-GR" sz="1800" dirty="0">
              <a:solidFill>
                <a:srgbClr val="FFFF00"/>
              </a:solidFill>
            </a:endParaRPr>
          </a:p>
        </p:txBody>
      </p:sp>
      <p:sp>
        <p:nvSpPr>
          <p:cNvPr id="12" name="WordArt 76"/>
          <p:cNvSpPr>
            <a:spLocks noChangeArrowheads="1" noChangeShapeType="1" noTextEdit="1"/>
          </p:cNvSpPr>
          <p:nvPr/>
        </p:nvSpPr>
        <p:spPr bwMode="auto">
          <a:xfrm>
            <a:off x="1643042" y="428604"/>
            <a:ext cx="6624638" cy="1054100"/>
          </a:xfrm>
          <a:prstGeom prst="rect">
            <a:avLst/>
          </a:prstGeom>
        </p:spPr>
        <p:txBody>
          <a:bodyPr wrap="none" fromWordArt="1">
            <a:prstTxWarp prst="textPlain">
              <a:avLst>
                <a:gd name="adj" fmla="val 50000"/>
              </a:avLst>
            </a:prstTxWarp>
          </a:bodyPr>
          <a:lstStyle/>
          <a:p>
            <a:pPr algn="ctr">
              <a:defRPr/>
            </a:pPr>
            <a:r>
              <a:rPr lang="el-GR" sz="3600" kern="10" dirty="0">
                <a:ln w="9525">
                  <a:solidFill>
                    <a:srgbClr val="C00000"/>
                  </a:solidFill>
                  <a:round/>
                  <a:headEnd/>
                  <a:tailEnd/>
                </a:ln>
                <a:solidFill>
                  <a:srgbClr val="FFFF00"/>
                </a:solidFill>
                <a:effectLst>
                  <a:glow rad="139700">
                    <a:schemeClr val="accent6">
                      <a:satMod val="175000"/>
                      <a:alpha val="40000"/>
                    </a:schemeClr>
                  </a:glow>
                  <a:outerShdw blurRad="38100" dist="38100" dir="2700000" algn="tl">
                    <a:srgbClr val="000000">
                      <a:alpha val="43137"/>
                    </a:srgbClr>
                  </a:outerShdw>
                </a:effectLst>
                <a:latin typeface="Arial Black"/>
                <a:cs typeface="+mn-cs"/>
              </a:rPr>
              <a:t>Μικροσκοπική παρατήρηση </a:t>
            </a:r>
            <a:r>
              <a:rPr lang="el-GR" sz="3600" kern="10" dirty="0" smtClean="0">
                <a:ln w="9525">
                  <a:solidFill>
                    <a:srgbClr val="C00000"/>
                  </a:solidFill>
                  <a:round/>
                  <a:headEnd/>
                  <a:tailEnd/>
                </a:ln>
                <a:solidFill>
                  <a:srgbClr val="FFFF00"/>
                </a:solidFill>
                <a:effectLst>
                  <a:glow rad="139700">
                    <a:schemeClr val="accent6">
                      <a:satMod val="175000"/>
                      <a:alpha val="40000"/>
                    </a:schemeClr>
                  </a:glow>
                  <a:outerShdw blurRad="38100" dist="38100" dir="2700000" algn="tl">
                    <a:srgbClr val="000000">
                      <a:alpha val="43137"/>
                    </a:srgbClr>
                  </a:outerShdw>
                </a:effectLst>
                <a:latin typeface="Arial Black"/>
                <a:cs typeface="+mn-cs"/>
              </a:rPr>
              <a:t>χρωμοσωμάτων</a:t>
            </a:r>
          </a:p>
          <a:p>
            <a:pPr algn="ctr">
              <a:defRPr/>
            </a:pPr>
            <a:r>
              <a:rPr lang="el-GR" sz="3600" kern="10" dirty="0" smtClean="0">
                <a:ln w="9525">
                  <a:solidFill>
                    <a:srgbClr val="C00000"/>
                  </a:solidFill>
                  <a:round/>
                  <a:headEnd/>
                  <a:tailEnd/>
                </a:ln>
                <a:solidFill>
                  <a:srgbClr val="FFFF00"/>
                </a:solidFill>
                <a:effectLst>
                  <a:glow rad="139700">
                    <a:schemeClr val="accent6">
                      <a:satMod val="175000"/>
                      <a:alpha val="40000"/>
                    </a:schemeClr>
                  </a:glow>
                  <a:outerShdw blurRad="38100" dist="38100" dir="2700000" algn="tl">
                    <a:srgbClr val="000000">
                      <a:alpha val="43137"/>
                    </a:srgbClr>
                  </a:outerShdw>
                </a:effectLst>
                <a:latin typeface="Arial Black"/>
                <a:cs typeface="+mn-cs"/>
              </a:rPr>
              <a:t>Κατασκευή καρυότυπου</a:t>
            </a:r>
            <a:endParaRPr lang="el-GR" sz="3600" kern="10" dirty="0">
              <a:ln w="9525">
                <a:solidFill>
                  <a:srgbClr val="C00000"/>
                </a:solidFill>
                <a:round/>
                <a:headEnd/>
                <a:tailEnd/>
              </a:ln>
              <a:solidFill>
                <a:srgbClr val="FFFF00"/>
              </a:solidFill>
              <a:effectLst>
                <a:glow rad="139700">
                  <a:schemeClr val="accent6">
                    <a:satMod val="175000"/>
                    <a:alpha val="40000"/>
                  </a:schemeClr>
                </a:glow>
                <a:outerShdw blurRad="38100" dist="38100" dir="2700000" algn="tl">
                  <a:srgbClr val="000000">
                    <a:alpha val="43137"/>
                  </a:srgbClr>
                </a:outerShdw>
              </a:effectLst>
              <a:latin typeface="Arial Black"/>
              <a:cs typeface="+mn-cs"/>
            </a:endParaRPr>
          </a:p>
        </p:txBody>
      </p:sp>
    </p:spTree>
  </p:cSld>
  <p:clrMapOvr>
    <a:masterClrMapping/>
  </p:clrMapOvr>
  <p:transition spd="slow">
    <p:cut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82"/>
          <p:cNvSpPr txBox="1">
            <a:spLocks noChangeArrowheads="1"/>
          </p:cNvSpPr>
          <p:nvPr/>
        </p:nvSpPr>
        <p:spPr bwMode="auto">
          <a:xfrm>
            <a:off x="0" y="6165850"/>
            <a:ext cx="898525" cy="304800"/>
          </a:xfrm>
          <a:prstGeom prst="rect">
            <a:avLst/>
          </a:prstGeom>
          <a:noFill/>
          <a:ln w="9525">
            <a:noFill/>
            <a:miter lim="800000"/>
            <a:headEnd/>
            <a:tailEnd/>
          </a:ln>
        </p:spPr>
        <p:txBody>
          <a:bodyPr>
            <a:spAutoFit/>
          </a:bodyPr>
          <a:lstStyle/>
          <a:p>
            <a:pPr algn="ctr">
              <a:spcBef>
                <a:spcPct val="50000"/>
              </a:spcBef>
            </a:pPr>
            <a:r>
              <a:rPr lang="el-GR" sz="1400"/>
              <a:t>2008 -09</a:t>
            </a:r>
          </a:p>
        </p:txBody>
      </p:sp>
      <p:sp>
        <p:nvSpPr>
          <p:cNvPr id="8" name="7 - TextBox"/>
          <p:cNvSpPr txBox="1"/>
          <p:nvPr/>
        </p:nvSpPr>
        <p:spPr>
          <a:xfrm>
            <a:off x="214282" y="357166"/>
            <a:ext cx="428628" cy="5509200"/>
          </a:xfrm>
          <a:prstGeom prst="rect">
            <a:avLst/>
          </a:prstGeom>
          <a:noFill/>
        </p:spPr>
        <p:txBody>
          <a:bodyPr>
            <a:spAutoFit/>
          </a:bodyPr>
          <a:lstStyle/>
          <a:p>
            <a:pPr>
              <a:defRPr/>
            </a:pPr>
            <a:r>
              <a:rPr lang="el-GR" sz="3200" b="1" dirty="0">
                <a:ln>
                  <a:solidFill>
                    <a:srgbClr val="FF0000"/>
                  </a:solidFill>
                </a:ln>
                <a:solidFill>
                  <a:srgbClr val="FFFF99"/>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ΕΚΦΕ ΣΕΡΡΩΝ</a:t>
            </a:r>
          </a:p>
        </p:txBody>
      </p:sp>
      <p:sp>
        <p:nvSpPr>
          <p:cNvPr id="7175" name="8 - TextBox"/>
          <p:cNvSpPr txBox="1">
            <a:spLocks noChangeArrowheads="1"/>
          </p:cNvSpPr>
          <p:nvPr/>
        </p:nvSpPr>
        <p:spPr bwMode="auto">
          <a:xfrm>
            <a:off x="6572264" y="5072074"/>
            <a:ext cx="2188420" cy="830997"/>
          </a:xfrm>
          <a:prstGeom prst="rect">
            <a:avLst/>
          </a:prstGeom>
          <a:noFill/>
          <a:ln w="9525">
            <a:noFill/>
            <a:miter lim="800000"/>
            <a:headEnd/>
            <a:tailEnd/>
          </a:ln>
        </p:spPr>
        <p:txBody>
          <a:bodyPr wrap="none">
            <a:spAutoFit/>
          </a:bodyPr>
          <a:lstStyle/>
          <a:p>
            <a:r>
              <a:rPr lang="el-GR" sz="1600" dirty="0" smtClean="0"/>
              <a:t>Εικόνα 4</a:t>
            </a:r>
          </a:p>
          <a:p>
            <a:r>
              <a:rPr lang="el-GR" sz="1600" dirty="0" smtClean="0"/>
              <a:t>Χρωμοσώματα  άνδρα</a:t>
            </a:r>
          </a:p>
          <a:p>
            <a:r>
              <a:rPr lang="el-GR" sz="1600" dirty="0" smtClean="0"/>
              <a:t>με </a:t>
            </a:r>
            <a:r>
              <a:rPr lang="el-GR" sz="1600" smtClean="0"/>
              <a:t>τρισωμία 21.</a:t>
            </a:r>
            <a:endParaRPr lang="el-GR" sz="1600" dirty="0"/>
          </a:p>
        </p:txBody>
      </p:sp>
      <p:pic>
        <p:nvPicPr>
          <p:cNvPr id="10" name="9 - Εικόνα" descr="karyotype-female.gif"/>
          <p:cNvPicPr>
            <a:picLocks noChangeAspect="1"/>
          </p:cNvPicPr>
          <p:nvPr/>
        </p:nvPicPr>
        <p:blipFill>
          <a:blip r:embed="rId3"/>
          <a:stretch>
            <a:fillRect/>
          </a:stretch>
        </p:blipFill>
        <p:spPr>
          <a:xfrm>
            <a:off x="3686512" y="2000240"/>
            <a:ext cx="2600000" cy="2880000"/>
          </a:xfrm>
          <a:prstGeom prst="rect">
            <a:avLst/>
          </a:prstGeom>
        </p:spPr>
      </p:pic>
      <p:pic>
        <p:nvPicPr>
          <p:cNvPr id="12" name="11 - Εικόνα" descr="karyotype-male.gif"/>
          <p:cNvPicPr>
            <a:picLocks noChangeAspect="1"/>
          </p:cNvPicPr>
          <p:nvPr/>
        </p:nvPicPr>
        <p:blipFill>
          <a:blip r:embed="rId4"/>
          <a:stretch>
            <a:fillRect/>
          </a:stretch>
        </p:blipFill>
        <p:spPr>
          <a:xfrm>
            <a:off x="1000100" y="2000240"/>
            <a:ext cx="2600001" cy="2880000"/>
          </a:xfrm>
          <a:prstGeom prst="rect">
            <a:avLst/>
          </a:prstGeom>
        </p:spPr>
      </p:pic>
      <p:pic>
        <p:nvPicPr>
          <p:cNvPr id="14" name="13 - Εικόνα" descr="A-karyotype-down.gif"/>
          <p:cNvPicPr>
            <a:picLocks noChangeAspect="1"/>
          </p:cNvPicPr>
          <p:nvPr/>
        </p:nvPicPr>
        <p:blipFill>
          <a:blip r:embed="rId5"/>
          <a:stretch>
            <a:fillRect/>
          </a:stretch>
        </p:blipFill>
        <p:spPr>
          <a:xfrm>
            <a:off x="6357950" y="2000240"/>
            <a:ext cx="2600000" cy="2880000"/>
          </a:xfrm>
          <a:prstGeom prst="rect">
            <a:avLst/>
          </a:prstGeom>
        </p:spPr>
      </p:pic>
      <p:sp>
        <p:nvSpPr>
          <p:cNvPr id="15" name="8 - TextBox"/>
          <p:cNvSpPr txBox="1">
            <a:spLocks noChangeArrowheads="1"/>
          </p:cNvSpPr>
          <p:nvPr/>
        </p:nvSpPr>
        <p:spPr bwMode="auto">
          <a:xfrm>
            <a:off x="3857620" y="5072074"/>
            <a:ext cx="2416046" cy="830997"/>
          </a:xfrm>
          <a:prstGeom prst="rect">
            <a:avLst/>
          </a:prstGeom>
          <a:noFill/>
          <a:ln w="9525">
            <a:noFill/>
            <a:miter lim="800000"/>
            <a:headEnd/>
            <a:tailEnd/>
          </a:ln>
        </p:spPr>
        <p:txBody>
          <a:bodyPr wrap="none">
            <a:spAutoFit/>
          </a:bodyPr>
          <a:lstStyle/>
          <a:p>
            <a:r>
              <a:rPr lang="el-GR" sz="1600" dirty="0" smtClean="0"/>
              <a:t>Εικόνα 3</a:t>
            </a:r>
          </a:p>
          <a:p>
            <a:r>
              <a:rPr lang="el-GR" sz="1600" dirty="0" smtClean="0"/>
              <a:t>Χρωμοσώματα  γυναίκας</a:t>
            </a:r>
          </a:p>
          <a:p>
            <a:r>
              <a:rPr lang="el-GR" sz="1600" dirty="0" smtClean="0"/>
              <a:t>Φυσιολογικής.</a:t>
            </a:r>
            <a:endParaRPr lang="el-GR" sz="1600" dirty="0"/>
          </a:p>
        </p:txBody>
      </p:sp>
      <p:sp>
        <p:nvSpPr>
          <p:cNvPr id="16" name="8 - TextBox"/>
          <p:cNvSpPr txBox="1">
            <a:spLocks noChangeArrowheads="1"/>
          </p:cNvSpPr>
          <p:nvPr/>
        </p:nvSpPr>
        <p:spPr bwMode="auto">
          <a:xfrm>
            <a:off x="1214414" y="5072074"/>
            <a:ext cx="2188420" cy="830997"/>
          </a:xfrm>
          <a:prstGeom prst="rect">
            <a:avLst/>
          </a:prstGeom>
          <a:noFill/>
          <a:ln w="9525">
            <a:noFill/>
            <a:miter lim="800000"/>
            <a:headEnd/>
            <a:tailEnd/>
          </a:ln>
        </p:spPr>
        <p:txBody>
          <a:bodyPr wrap="none">
            <a:spAutoFit/>
          </a:bodyPr>
          <a:lstStyle/>
          <a:p>
            <a:r>
              <a:rPr lang="el-GR" sz="1600" dirty="0" smtClean="0"/>
              <a:t>Εικόνα 2</a:t>
            </a:r>
          </a:p>
          <a:p>
            <a:r>
              <a:rPr lang="el-GR" sz="1600" dirty="0" smtClean="0"/>
              <a:t>Χρωμοσώματα  άνδρα</a:t>
            </a:r>
          </a:p>
          <a:p>
            <a:r>
              <a:rPr lang="el-GR" sz="1600" dirty="0" smtClean="0"/>
              <a:t>Φυσιολογικού.</a:t>
            </a:r>
            <a:endParaRPr lang="el-GR" sz="1600" dirty="0"/>
          </a:p>
        </p:txBody>
      </p:sp>
      <p:sp>
        <p:nvSpPr>
          <p:cNvPr id="17" name="16 - TextBox"/>
          <p:cNvSpPr txBox="1"/>
          <p:nvPr/>
        </p:nvSpPr>
        <p:spPr>
          <a:xfrm>
            <a:off x="1071538" y="6357958"/>
            <a:ext cx="7929618" cy="307777"/>
          </a:xfrm>
          <a:prstGeom prst="rect">
            <a:avLst/>
          </a:prstGeom>
          <a:noFill/>
        </p:spPr>
        <p:txBody>
          <a:bodyPr wrap="square" rtlCol="0">
            <a:spAutoFit/>
          </a:bodyPr>
          <a:lstStyle/>
          <a:p>
            <a:r>
              <a:rPr lang="el-GR" sz="1400" dirty="0" smtClean="0">
                <a:solidFill>
                  <a:srgbClr val="FF0000"/>
                </a:solidFill>
              </a:rPr>
              <a:t>Κατεβάστε τις εικόνες για εκτύπωση από το σχετικό σύνδεσμο στον πίνακα των ασκήσεων </a:t>
            </a:r>
            <a:endParaRPr lang="el-GR" sz="1400" dirty="0">
              <a:solidFill>
                <a:srgbClr val="FF0000"/>
              </a:solidFill>
            </a:endParaRPr>
          </a:p>
        </p:txBody>
      </p:sp>
      <p:sp>
        <p:nvSpPr>
          <p:cNvPr id="18" name="WordArt 76"/>
          <p:cNvSpPr>
            <a:spLocks noChangeArrowheads="1" noChangeShapeType="1" noTextEdit="1"/>
          </p:cNvSpPr>
          <p:nvPr/>
        </p:nvSpPr>
        <p:spPr bwMode="auto">
          <a:xfrm>
            <a:off x="1643042" y="428604"/>
            <a:ext cx="6624638" cy="1054100"/>
          </a:xfrm>
          <a:prstGeom prst="rect">
            <a:avLst/>
          </a:prstGeom>
        </p:spPr>
        <p:txBody>
          <a:bodyPr wrap="none" fromWordArt="1">
            <a:prstTxWarp prst="textPlain">
              <a:avLst>
                <a:gd name="adj" fmla="val 50000"/>
              </a:avLst>
            </a:prstTxWarp>
          </a:bodyPr>
          <a:lstStyle/>
          <a:p>
            <a:pPr algn="ctr">
              <a:defRPr/>
            </a:pPr>
            <a:r>
              <a:rPr lang="el-GR" sz="3600" kern="10" dirty="0">
                <a:ln w="9525">
                  <a:solidFill>
                    <a:srgbClr val="C00000"/>
                  </a:solidFill>
                  <a:round/>
                  <a:headEnd/>
                  <a:tailEnd/>
                </a:ln>
                <a:solidFill>
                  <a:srgbClr val="FFFF00"/>
                </a:solidFill>
                <a:effectLst>
                  <a:glow rad="139700">
                    <a:schemeClr val="accent6">
                      <a:satMod val="175000"/>
                      <a:alpha val="40000"/>
                    </a:schemeClr>
                  </a:glow>
                  <a:outerShdw blurRad="38100" dist="38100" dir="2700000" algn="tl">
                    <a:srgbClr val="000000">
                      <a:alpha val="43137"/>
                    </a:srgbClr>
                  </a:outerShdw>
                </a:effectLst>
                <a:latin typeface="Arial Black"/>
                <a:cs typeface="+mn-cs"/>
              </a:rPr>
              <a:t>Μικροσκοπική παρατήρηση </a:t>
            </a:r>
            <a:r>
              <a:rPr lang="el-GR" sz="3600" kern="10" dirty="0" smtClean="0">
                <a:ln w="9525">
                  <a:solidFill>
                    <a:srgbClr val="C00000"/>
                  </a:solidFill>
                  <a:round/>
                  <a:headEnd/>
                  <a:tailEnd/>
                </a:ln>
                <a:solidFill>
                  <a:srgbClr val="FFFF00"/>
                </a:solidFill>
                <a:effectLst>
                  <a:glow rad="139700">
                    <a:schemeClr val="accent6">
                      <a:satMod val="175000"/>
                      <a:alpha val="40000"/>
                    </a:schemeClr>
                  </a:glow>
                  <a:outerShdw blurRad="38100" dist="38100" dir="2700000" algn="tl">
                    <a:srgbClr val="000000">
                      <a:alpha val="43137"/>
                    </a:srgbClr>
                  </a:outerShdw>
                </a:effectLst>
                <a:latin typeface="Arial Black"/>
                <a:cs typeface="+mn-cs"/>
              </a:rPr>
              <a:t>χρωμοσωμάτων</a:t>
            </a:r>
          </a:p>
          <a:p>
            <a:pPr algn="ctr">
              <a:defRPr/>
            </a:pPr>
            <a:r>
              <a:rPr lang="el-GR" sz="3600" kern="10" dirty="0" smtClean="0">
                <a:ln w="9525">
                  <a:solidFill>
                    <a:srgbClr val="C00000"/>
                  </a:solidFill>
                  <a:round/>
                  <a:headEnd/>
                  <a:tailEnd/>
                </a:ln>
                <a:solidFill>
                  <a:srgbClr val="FFFF00"/>
                </a:solidFill>
                <a:effectLst>
                  <a:glow rad="139700">
                    <a:schemeClr val="accent6">
                      <a:satMod val="175000"/>
                      <a:alpha val="40000"/>
                    </a:schemeClr>
                  </a:glow>
                  <a:outerShdw blurRad="38100" dist="38100" dir="2700000" algn="tl">
                    <a:srgbClr val="000000">
                      <a:alpha val="43137"/>
                    </a:srgbClr>
                  </a:outerShdw>
                </a:effectLst>
                <a:latin typeface="Arial Black"/>
                <a:cs typeface="+mn-cs"/>
              </a:rPr>
              <a:t>Κατασκευή καρυότυπου</a:t>
            </a:r>
            <a:endParaRPr lang="el-GR" sz="3600" kern="10" dirty="0">
              <a:ln w="9525">
                <a:solidFill>
                  <a:srgbClr val="C00000"/>
                </a:solidFill>
                <a:round/>
                <a:headEnd/>
                <a:tailEnd/>
              </a:ln>
              <a:solidFill>
                <a:srgbClr val="FFFF00"/>
              </a:solidFill>
              <a:effectLst>
                <a:glow rad="139700">
                  <a:schemeClr val="accent6">
                    <a:satMod val="175000"/>
                    <a:alpha val="40000"/>
                  </a:schemeClr>
                </a:glow>
                <a:outerShdw blurRad="38100" dist="38100" dir="2700000" algn="tl">
                  <a:srgbClr val="000000">
                    <a:alpha val="43137"/>
                  </a:srgbClr>
                </a:outerShdw>
              </a:effectLst>
              <a:latin typeface="Arial Black"/>
              <a:cs typeface="+mn-cs"/>
            </a:endParaRPr>
          </a:p>
        </p:txBody>
      </p:sp>
    </p:spTree>
  </p:cSld>
  <p:clrMapOvr>
    <a:masterClrMapping/>
  </p:clrMapOvr>
  <p:transition spd="slow">
    <p:cut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66"/>
          <p:cNvSpPr txBox="1">
            <a:spLocks noChangeArrowheads="1"/>
          </p:cNvSpPr>
          <p:nvPr/>
        </p:nvSpPr>
        <p:spPr bwMode="auto">
          <a:xfrm>
            <a:off x="1000125" y="6000750"/>
            <a:ext cx="2643188" cy="677863"/>
          </a:xfrm>
          <a:prstGeom prst="rect">
            <a:avLst/>
          </a:prstGeom>
          <a:noFill/>
          <a:ln w="9525" algn="ctr">
            <a:noFill/>
            <a:miter lim="800000"/>
            <a:headEnd/>
            <a:tailEnd/>
          </a:ln>
        </p:spPr>
        <p:txBody>
          <a:bodyPr>
            <a:spAutoFit/>
          </a:bodyPr>
          <a:lstStyle/>
          <a:p>
            <a:r>
              <a:rPr lang="el-GR" sz="1800" b="1" dirty="0">
                <a:solidFill>
                  <a:srgbClr val="FFFF99"/>
                </a:solidFill>
                <a:latin typeface="Arial" charset="0"/>
              </a:rPr>
              <a:t>Επιμέλεια:</a:t>
            </a:r>
          </a:p>
          <a:p>
            <a:r>
              <a:rPr lang="el-GR" sz="1800" b="1" dirty="0">
                <a:solidFill>
                  <a:srgbClr val="FFFF99"/>
                </a:solidFill>
                <a:latin typeface="Arial" charset="0"/>
              </a:rPr>
              <a:t> Σαμαράς Πασχάλης</a:t>
            </a:r>
            <a:r>
              <a:rPr lang="el-GR" b="1" dirty="0">
                <a:solidFill>
                  <a:srgbClr val="FFFF99"/>
                </a:solidFill>
                <a:latin typeface="Arial" charset="0"/>
              </a:rPr>
              <a:t> </a:t>
            </a:r>
          </a:p>
        </p:txBody>
      </p:sp>
      <p:sp>
        <p:nvSpPr>
          <p:cNvPr id="4099" name="Text Box 82"/>
          <p:cNvSpPr txBox="1">
            <a:spLocks noChangeArrowheads="1"/>
          </p:cNvSpPr>
          <p:nvPr/>
        </p:nvSpPr>
        <p:spPr bwMode="auto">
          <a:xfrm>
            <a:off x="0" y="6165850"/>
            <a:ext cx="898525" cy="304800"/>
          </a:xfrm>
          <a:prstGeom prst="rect">
            <a:avLst/>
          </a:prstGeom>
          <a:noFill/>
          <a:ln w="9525">
            <a:noFill/>
            <a:miter lim="800000"/>
            <a:headEnd/>
            <a:tailEnd/>
          </a:ln>
        </p:spPr>
        <p:txBody>
          <a:bodyPr>
            <a:spAutoFit/>
          </a:bodyPr>
          <a:lstStyle/>
          <a:p>
            <a:pPr algn="ctr">
              <a:spcBef>
                <a:spcPct val="50000"/>
              </a:spcBef>
            </a:pPr>
            <a:r>
              <a:rPr lang="el-GR" sz="1400"/>
              <a:t>2008 -09</a:t>
            </a:r>
          </a:p>
        </p:txBody>
      </p:sp>
      <p:sp>
        <p:nvSpPr>
          <p:cNvPr id="8" name="7 - TextBox"/>
          <p:cNvSpPr txBox="1"/>
          <p:nvPr/>
        </p:nvSpPr>
        <p:spPr>
          <a:xfrm>
            <a:off x="214282" y="357166"/>
            <a:ext cx="428628" cy="5509200"/>
          </a:xfrm>
          <a:prstGeom prst="rect">
            <a:avLst/>
          </a:prstGeom>
          <a:noFill/>
        </p:spPr>
        <p:txBody>
          <a:bodyPr>
            <a:spAutoFit/>
          </a:bodyPr>
          <a:lstStyle/>
          <a:p>
            <a:pPr>
              <a:defRPr/>
            </a:pPr>
            <a:r>
              <a:rPr lang="el-GR" sz="3200" b="1" dirty="0">
                <a:ln>
                  <a:solidFill>
                    <a:srgbClr val="FF0000"/>
                  </a:solidFill>
                </a:ln>
                <a:solidFill>
                  <a:srgbClr val="FFFF99"/>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ΕΚΦΕ ΣΕΡΡΩΝ</a:t>
            </a:r>
          </a:p>
        </p:txBody>
      </p:sp>
      <p:sp>
        <p:nvSpPr>
          <p:cNvPr id="6" name="WordArt 76"/>
          <p:cNvSpPr>
            <a:spLocks noChangeArrowheads="1" noChangeShapeType="1" noTextEdit="1"/>
          </p:cNvSpPr>
          <p:nvPr/>
        </p:nvSpPr>
        <p:spPr bwMode="auto">
          <a:xfrm>
            <a:off x="1571604" y="285728"/>
            <a:ext cx="6624638" cy="1054100"/>
          </a:xfrm>
          <a:prstGeom prst="rect">
            <a:avLst/>
          </a:prstGeom>
        </p:spPr>
        <p:txBody>
          <a:bodyPr wrap="none" fromWordArt="1">
            <a:prstTxWarp prst="textPlain">
              <a:avLst>
                <a:gd name="adj" fmla="val 50000"/>
              </a:avLst>
            </a:prstTxWarp>
          </a:bodyPr>
          <a:lstStyle/>
          <a:p>
            <a:pPr algn="ctr">
              <a:defRPr/>
            </a:pPr>
            <a:r>
              <a:rPr lang="el-GR" sz="3600" kern="10" dirty="0">
                <a:ln w="9525">
                  <a:solidFill>
                    <a:srgbClr val="C00000"/>
                  </a:solidFill>
                  <a:round/>
                  <a:headEnd/>
                  <a:tailEnd/>
                </a:ln>
                <a:solidFill>
                  <a:srgbClr val="FFFF00"/>
                </a:solidFill>
                <a:effectLst>
                  <a:glow rad="139700">
                    <a:schemeClr val="accent6">
                      <a:satMod val="175000"/>
                      <a:alpha val="40000"/>
                    </a:schemeClr>
                  </a:glow>
                  <a:outerShdw blurRad="38100" dist="38100" dir="2700000" algn="tl">
                    <a:srgbClr val="000000">
                      <a:alpha val="43137"/>
                    </a:srgbClr>
                  </a:outerShdw>
                </a:effectLst>
                <a:latin typeface="Arial Black"/>
                <a:cs typeface="+mn-cs"/>
              </a:rPr>
              <a:t>Μικροσκοπική παρατήρηση χρωμοσωμάτων</a:t>
            </a:r>
          </a:p>
        </p:txBody>
      </p:sp>
      <p:sp>
        <p:nvSpPr>
          <p:cNvPr id="4102" name="6 - TextBox"/>
          <p:cNvSpPr txBox="1">
            <a:spLocks noChangeArrowheads="1"/>
          </p:cNvSpPr>
          <p:nvPr/>
        </p:nvSpPr>
        <p:spPr bwMode="auto">
          <a:xfrm>
            <a:off x="928688" y="1357313"/>
            <a:ext cx="7786687" cy="3600986"/>
          </a:xfrm>
          <a:prstGeom prst="rect">
            <a:avLst/>
          </a:prstGeom>
          <a:noFill/>
          <a:ln w="9525">
            <a:noFill/>
            <a:miter lim="800000"/>
            <a:headEnd/>
            <a:tailEnd/>
          </a:ln>
        </p:spPr>
        <p:txBody>
          <a:bodyPr>
            <a:spAutoFit/>
          </a:bodyPr>
          <a:lstStyle/>
          <a:p>
            <a:r>
              <a:rPr lang="el-GR" sz="2400" b="1" u="sng" dirty="0">
                <a:solidFill>
                  <a:srgbClr val="C00000"/>
                </a:solidFill>
              </a:rPr>
              <a:t>Όργανα &amp; Υλικά</a:t>
            </a:r>
          </a:p>
          <a:p>
            <a:pPr>
              <a:lnSpc>
                <a:spcPct val="150000"/>
              </a:lnSpc>
              <a:buFont typeface="Wingdings" pitchFamily="2" charset="2"/>
              <a:buChar char="Ø"/>
            </a:pPr>
            <a:r>
              <a:rPr lang="el-GR" dirty="0"/>
              <a:t>Μικροσκόπιο &amp; όργανα </a:t>
            </a:r>
            <a:r>
              <a:rPr lang="el-GR" dirty="0" smtClean="0"/>
              <a:t>μικροσκοπίας.</a:t>
            </a:r>
            <a:endParaRPr lang="en-US" dirty="0" smtClean="0"/>
          </a:p>
          <a:p>
            <a:pPr>
              <a:lnSpc>
                <a:spcPct val="150000"/>
              </a:lnSpc>
              <a:buFont typeface="Wingdings" pitchFamily="2" charset="2"/>
              <a:buChar char="Ø"/>
            </a:pPr>
            <a:endParaRPr lang="el-GR" dirty="0"/>
          </a:p>
          <a:p>
            <a:pPr>
              <a:lnSpc>
                <a:spcPct val="150000"/>
              </a:lnSpc>
              <a:buFont typeface="Wingdings" pitchFamily="2" charset="2"/>
              <a:buChar char="Ø"/>
            </a:pPr>
            <a:r>
              <a:rPr lang="el-GR" dirty="0"/>
              <a:t>Έτοιμα </a:t>
            </a:r>
            <a:r>
              <a:rPr lang="el-GR" dirty="0" smtClean="0"/>
              <a:t>παρασκευάσματα  </a:t>
            </a:r>
            <a:r>
              <a:rPr lang="el-GR" sz="1200" dirty="0" smtClean="0">
                <a:solidFill>
                  <a:srgbClr val="FFFF00"/>
                </a:solidFill>
              </a:rPr>
              <a:t>(2 &amp; 3 από τη σειρά μόνιμων μικροσκοπικών παρασκευασμάτων). </a:t>
            </a:r>
            <a:endParaRPr lang="el-GR" dirty="0">
              <a:solidFill>
                <a:srgbClr val="FFFF00"/>
              </a:solidFill>
            </a:endParaRPr>
          </a:p>
          <a:p>
            <a:pPr lvl="1">
              <a:lnSpc>
                <a:spcPct val="150000"/>
              </a:lnSpc>
              <a:buFont typeface="Arial" charset="0"/>
              <a:buChar char="•"/>
            </a:pPr>
            <a:r>
              <a:rPr lang="el-GR" sz="1800" dirty="0" smtClean="0"/>
              <a:t>Χρωμοσώματα ανθρώπου (καρυότυπος αρσενικού) </a:t>
            </a:r>
            <a:r>
              <a:rPr lang="el-GR" sz="1800" dirty="0" smtClean="0"/>
              <a:t>με </a:t>
            </a:r>
            <a:r>
              <a:rPr lang="el-GR" sz="1800" dirty="0"/>
              <a:t>χρώση </a:t>
            </a:r>
            <a:r>
              <a:rPr lang="en-US" sz="1800" dirty="0" err="1" smtClean="0"/>
              <a:t>Giemsa</a:t>
            </a:r>
            <a:r>
              <a:rPr lang="el-GR" sz="1800" dirty="0" smtClean="0"/>
              <a:t>.</a:t>
            </a:r>
            <a:endParaRPr lang="en-US" sz="1800" dirty="0"/>
          </a:p>
          <a:p>
            <a:pPr lvl="1">
              <a:lnSpc>
                <a:spcPct val="150000"/>
              </a:lnSpc>
              <a:buFont typeface="Arial" charset="0"/>
              <a:buChar char="•"/>
            </a:pPr>
            <a:r>
              <a:rPr lang="el-GR" sz="1800" dirty="0"/>
              <a:t>Χρωμοσώματα </a:t>
            </a:r>
            <a:r>
              <a:rPr lang="el-GR" sz="1800" dirty="0" smtClean="0"/>
              <a:t>ανθρώπου </a:t>
            </a:r>
            <a:r>
              <a:rPr lang="en-US" sz="1800" dirty="0" smtClean="0"/>
              <a:t>(</a:t>
            </a:r>
            <a:r>
              <a:rPr lang="el-GR" sz="1800" dirty="0" smtClean="0"/>
              <a:t>καρυότυπος </a:t>
            </a:r>
            <a:r>
              <a:rPr lang="el-GR" sz="1800" dirty="0" smtClean="0"/>
              <a:t>θηλυκού) </a:t>
            </a:r>
            <a:r>
              <a:rPr lang="el-GR" sz="1800" dirty="0" smtClean="0"/>
              <a:t>με </a:t>
            </a:r>
            <a:r>
              <a:rPr lang="el-GR" sz="1800" dirty="0"/>
              <a:t>χρώση </a:t>
            </a:r>
            <a:r>
              <a:rPr lang="en-US" sz="1800" dirty="0" err="1" smtClean="0"/>
              <a:t>Giemsa</a:t>
            </a:r>
            <a:r>
              <a:rPr lang="el-GR" sz="1800" dirty="0" smtClean="0"/>
              <a:t>.</a:t>
            </a:r>
            <a:endParaRPr lang="el-GR" sz="1800" dirty="0"/>
          </a:p>
          <a:p>
            <a:pPr>
              <a:lnSpc>
                <a:spcPct val="150000"/>
              </a:lnSpc>
              <a:buFont typeface="Wingdings" pitchFamily="2" charset="2"/>
              <a:buChar char="Ø"/>
            </a:pPr>
            <a:endParaRPr lang="en-US" dirty="0" smtClean="0"/>
          </a:p>
          <a:p>
            <a:pPr>
              <a:lnSpc>
                <a:spcPct val="150000"/>
              </a:lnSpc>
              <a:buFont typeface="Wingdings" pitchFamily="2" charset="2"/>
              <a:buChar char="Ø"/>
            </a:pPr>
            <a:r>
              <a:rPr lang="el-GR" dirty="0" err="1" smtClean="0"/>
              <a:t>Κεδρέλαιο</a:t>
            </a:r>
            <a:r>
              <a:rPr lang="el-GR" dirty="0" smtClean="0"/>
              <a:t>  </a:t>
            </a:r>
            <a:r>
              <a:rPr lang="el-GR" sz="1600" dirty="0" smtClean="0">
                <a:solidFill>
                  <a:srgbClr val="FFFF00"/>
                </a:solidFill>
              </a:rPr>
              <a:t>(για παρατήρηση με μεγέθυνση Χ 1000)</a:t>
            </a:r>
            <a:endParaRPr lang="el-GR" dirty="0">
              <a:solidFill>
                <a:srgbClr val="FFFF00"/>
              </a:solidFill>
            </a:endParaRPr>
          </a:p>
        </p:txBody>
      </p:sp>
    </p:spTree>
  </p:cSld>
  <p:clrMapOvr>
    <a:masterClrMapping/>
  </p:clrMapOvr>
  <p:transition spd="slow">
    <p:cut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66"/>
          <p:cNvSpPr txBox="1">
            <a:spLocks noChangeArrowheads="1"/>
          </p:cNvSpPr>
          <p:nvPr/>
        </p:nvSpPr>
        <p:spPr bwMode="auto">
          <a:xfrm>
            <a:off x="1000125" y="6000750"/>
            <a:ext cx="2643188" cy="677863"/>
          </a:xfrm>
          <a:prstGeom prst="rect">
            <a:avLst/>
          </a:prstGeom>
          <a:noFill/>
          <a:ln w="9525" algn="ctr">
            <a:noFill/>
            <a:miter lim="800000"/>
            <a:headEnd/>
            <a:tailEnd/>
          </a:ln>
        </p:spPr>
        <p:txBody>
          <a:bodyPr>
            <a:spAutoFit/>
          </a:bodyPr>
          <a:lstStyle/>
          <a:p>
            <a:r>
              <a:rPr lang="el-GR" sz="1800" b="1">
                <a:solidFill>
                  <a:srgbClr val="FFFF99"/>
                </a:solidFill>
                <a:latin typeface="Arial" charset="0"/>
              </a:rPr>
              <a:t>Επιμέλεια:</a:t>
            </a:r>
          </a:p>
          <a:p>
            <a:r>
              <a:rPr lang="el-GR" sz="1800" b="1">
                <a:solidFill>
                  <a:srgbClr val="FFFF99"/>
                </a:solidFill>
                <a:latin typeface="Arial" charset="0"/>
              </a:rPr>
              <a:t> Σαμαράς Πασχάλης</a:t>
            </a:r>
            <a:r>
              <a:rPr lang="el-GR" b="1">
                <a:solidFill>
                  <a:srgbClr val="FFFF99"/>
                </a:solidFill>
                <a:latin typeface="Arial" charset="0"/>
              </a:rPr>
              <a:t> </a:t>
            </a:r>
          </a:p>
        </p:txBody>
      </p:sp>
      <p:sp>
        <p:nvSpPr>
          <p:cNvPr id="4099" name="Text Box 82"/>
          <p:cNvSpPr txBox="1">
            <a:spLocks noChangeArrowheads="1"/>
          </p:cNvSpPr>
          <p:nvPr/>
        </p:nvSpPr>
        <p:spPr bwMode="auto">
          <a:xfrm>
            <a:off x="0" y="6165850"/>
            <a:ext cx="898525" cy="304800"/>
          </a:xfrm>
          <a:prstGeom prst="rect">
            <a:avLst/>
          </a:prstGeom>
          <a:noFill/>
          <a:ln w="9525">
            <a:noFill/>
            <a:miter lim="800000"/>
            <a:headEnd/>
            <a:tailEnd/>
          </a:ln>
        </p:spPr>
        <p:txBody>
          <a:bodyPr>
            <a:spAutoFit/>
          </a:bodyPr>
          <a:lstStyle/>
          <a:p>
            <a:pPr algn="ctr">
              <a:spcBef>
                <a:spcPct val="50000"/>
              </a:spcBef>
            </a:pPr>
            <a:r>
              <a:rPr lang="el-GR" sz="1400"/>
              <a:t>2008 -09</a:t>
            </a:r>
          </a:p>
        </p:txBody>
      </p:sp>
      <p:sp>
        <p:nvSpPr>
          <p:cNvPr id="8" name="7 - TextBox"/>
          <p:cNvSpPr txBox="1"/>
          <p:nvPr/>
        </p:nvSpPr>
        <p:spPr>
          <a:xfrm>
            <a:off x="214282" y="357166"/>
            <a:ext cx="428628" cy="5509200"/>
          </a:xfrm>
          <a:prstGeom prst="rect">
            <a:avLst/>
          </a:prstGeom>
          <a:noFill/>
        </p:spPr>
        <p:txBody>
          <a:bodyPr>
            <a:spAutoFit/>
          </a:bodyPr>
          <a:lstStyle/>
          <a:p>
            <a:pPr>
              <a:defRPr/>
            </a:pPr>
            <a:r>
              <a:rPr lang="el-GR" sz="3200" b="1" dirty="0">
                <a:ln>
                  <a:solidFill>
                    <a:srgbClr val="FF0000"/>
                  </a:solidFill>
                </a:ln>
                <a:solidFill>
                  <a:srgbClr val="FFFF99"/>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ΕΚΦΕ ΣΕΡΡΩΝ</a:t>
            </a:r>
          </a:p>
        </p:txBody>
      </p:sp>
      <p:sp>
        <p:nvSpPr>
          <p:cNvPr id="6" name="WordArt 76"/>
          <p:cNvSpPr>
            <a:spLocks noChangeArrowheads="1" noChangeShapeType="1" noTextEdit="1"/>
          </p:cNvSpPr>
          <p:nvPr/>
        </p:nvSpPr>
        <p:spPr bwMode="auto">
          <a:xfrm>
            <a:off x="1571604" y="285728"/>
            <a:ext cx="6624638" cy="1054100"/>
          </a:xfrm>
          <a:prstGeom prst="rect">
            <a:avLst/>
          </a:prstGeom>
        </p:spPr>
        <p:txBody>
          <a:bodyPr wrap="none" fromWordArt="1">
            <a:prstTxWarp prst="textPlain">
              <a:avLst>
                <a:gd name="adj" fmla="val 50000"/>
              </a:avLst>
            </a:prstTxWarp>
          </a:bodyPr>
          <a:lstStyle/>
          <a:p>
            <a:pPr algn="ctr">
              <a:defRPr/>
            </a:pPr>
            <a:r>
              <a:rPr lang="el-GR" sz="3600" kern="10" dirty="0">
                <a:ln w="9525">
                  <a:solidFill>
                    <a:srgbClr val="C00000"/>
                  </a:solidFill>
                  <a:round/>
                  <a:headEnd/>
                  <a:tailEnd/>
                </a:ln>
                <a:solidFill>
                  <a:srgbClr val="FFFF00"/>
                </a:solidFill>
                <a:effectLst>
                  <a:glow rad="139700">
                    <a:schemeClr val="accent6">
                      <a:satMod val="175000"/>
                      <a:alpha val="40000"/>
                    </a:schemeClr>
                  </a:glow>
                  <a:outerShdw blurRad="38100" dist="38100" dir="2700000" algn="tl">
                    <a:srgbClr val="000000">
                      <a:alpha val="43137"/>
                    </a:srgbClr>
                  </a:outerShdw>
                </a:effectLst>
                <a:latin typeface="Arial Black"/>
                <a:cs typeface="+mn-cs"/>
              </a:rPr>
              <a:t>Μικροσκοπική παρατήρηση χρωμοσωμάτων</a:t>
            </a:r>
          </a:p>
        </p:txBody>
      </p:sp>
      <p:sp>
        <p:nvSpPr>
          <p:cNvPr id="4102" name="6 - TextBox"/>
          <p:cNvSpPr txBox="1">
            <a:spLocks noChangeArrowheads="1"/>
          </p:cNvSpPr>
          <p:nvPr/>
        </p:nvSpPr>
        <p:spPr bwMode="auto">
          <a:xfrm>
            <a:off x="1071538" y="1857365"/>
            <a:ext cx="7786687" cy="2400657"/>
          </a:xfrm>
          <a:prstGeom prst="rect">
            <a:avLst/>
          </a:prstGeom>
          <a:noFill/>
          <a:ln w="9525">
            <a:noFill/>
            <a:miter lim="800000"/>
            <a:headEnd/>
            <a:tailEnd/>
          </a:ln>
        </p:spPr>
        <p:txBody>
          <a:bodyPr wrap="square">
            <a:spAutoFit/>
          </a:bodyPr>
          <a:lstStyle/>
          <a:p>
            <a:pPr>
              <a:lnSpc>
                <a:spcPct val="150000"/>
              </a:lnSpc>
              <a:buFont typeface="Wingdings" pitchFamily="2" charset="2"/>
              <a:buChar char="Ø"/>
            </a:pPr>
            <a:r>
              <a:rPr lang="el-GR" dirty="0" smtClean="0"/>
              <a:t>Τοποθετούμε την αντικειμενοφόρο πλάκα με το παρασκεύασμα χρωμοσωμάτων και παρατηρούμε  αρχικά με την μικρότερη </a:t>
            </a:r>
            <a:r>
              <a:rPr lang="el-GR" dirty="0" smtClean="0"/>
              <a:t>μεγέθυνση.</a:t>
            </a:r>
          </a:p>
          <a:p>
            <a:pPr>
              <a:lnSpc>
                <a:spcPct val="150000"/>
              </a:lnSpc>
              <a:buFont typeface="Wingdings" pitchFamily="2" charset="2"/>
              <a:buChar char="Ø"/>
            </a:pPr>
            <a:r>
              <a:rPr lang="el-GR" dirty="0" smtClean="0"/>
              <a:t> Αφού </a:t>
            </a:r>
            <a:r>
              <a:rPr lang="el-GR" dirty="0" smtClean="0"/>
              <a:t>εντοπίσουμε τα χρωμοσώματα αυξάνουμε την μεγέθυνση.</a:t>
            </a:r>
            <a:endParaRPr lang="en-US" dirty="0" smtClean="0"/>
          </a:p>
          <a:p>
            <a:pPr>
              <a:lnSpc>
                <a:spcPct val="150000"/>
              </a:lnSpc>
              <a:buFont typeface="Wingdings" pitchFamily="2" charset="2"/>
              <a:buChar char="Ø"/>
            </a:pPr>
            <a:endParaRPr lang="el-GR" dirty="0"/>
          </a:p>
        </p:txBody>
      </p:sp>
      <p:pic>
        <p:nvPicPr>
          <p:cNvPr id="7" name="6 - Εικόνα" descr="DSC01868.JPG"/>
          <p:cNvPicPr>
            <a:picLocks noChangeAspect="1"/>
          </p:cNvPicPr>
          <p:nvPr/>
        </p:nvPicPr>
        <p:blipFill>
          <a:blip r:embed="rId3" cstate="email"/>
          <a:stretch>
            <a:fillRect/>
          </a:stretch>
        </p:blipFill>
        <p:spPr>
          <a:xfrm>
            <a:off x="5286380" y="3857628"/>
            <a:ext cx="3690963" cy="2768222"/>
          </a:xfrm>
          <a:prstGeom prst="rect">
            <a:avLst/>
          </a:prstGeom>
        </p:spPr>
      </p:pic>
      <p:cxnSp>
        <p:nvCxnSpPr>
          <p:cNvPr id="10" name="9 - Ευθύγραμμο βέλος σύνδεσης"/>
          <p:cNvCxnSpPr/>
          <p:nvPr/>
        </p:nvCxnSpPr>
        <p:spPr>
          <a:xfrm flipV="1">
            <a:off x="4929190" y="4929198"/>
            <a:ext cx="1357322" cy="7143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1" name="10 - TextBox"/>
          <p:cNvSpPr txBox="1"/>
          <p:nvPr/>
        </p:nvSpPr>
        <p:spPr>
          <a:xfrm>
            <a:off x="1071538" y="4357694"/>
            <a:ext cx="4000528" cy="2246769"/>
          </a:xfrm>
          <a:prstGeom prst="rect">
            <a:avLst/>
          </a:prstGeom>
          <a:noFill/>
        </p:spPr>
        <p:txBody>
          <a:bodyPr wrap="square" rtlCol="0">
            <a:spAutoFit/>
          </a:bodyPr>
          <a:lstStyle/>
          <a:p>
            <a:pPr>
              <a:lnSpc>
                <a:spcPct val="150000"/>
              </a:lnSpc>
              <a:buFont typeface="Wingdings" pitchFamily="2" charset="2"/>
              <a:buChar char="Ø"/>
            </a:pPr>
            <a:r>
              <a:rPr lang="el-GR" dirty="0" smtClean="0"/>
              <a:t> Με μεγέθυνση Χ 400 βλέπουμε μερικές ομάδες  </a:t>
            </a:r>
            <a:r>
              <a:rPr lang="el-GR" dirty="0" smtClean="0"/>
              <a:t>χρωμοσωμάτων.</a:t>
            </a:r>
            <a:endParaRPr lang="el-GR" dirty="0" smtClean="0"/>
          </a:p>
          <a:p>
            <a:pPr>
              <a:lnSpc>
                <a:spcPct val="150000"/>
              </a:lnSpc>
              <a:buFont typeface="Wingdings" pitchFamily="2" charset="2"/>
              <a:buChar char="Ø"/>
            </a:pPr>
            <a:endParaRPr lang="en-US" dirty="0" smtClean="0"/>
          </a:p>
          <a:p>
            <a:pPr>
              <a:lnSpc>
                <a:spcPct val="150000"/>
              </a:lnSpc>
              <a:buFont typeface="Wingdings" pitchFamily="2" charset="2"/>
              <a:buChar char="Ø"/>
            </a:pPr>
            <a:endParaRPr lang="el-GR" dirty="0" smtClean="0"/>
          </a:p>
          <a:p>
            <a:endParaRPr lang="el-GR" dirty="0"/>
          </a:p>
        </p:txBody>
      </p:sp>
      <p:cxnSp>
        <p:nvCxnSpPr>
          <p:cNvPr id="13" name="12 - Ευθύγραμμο βέλος σύνδεσης"/>
          <p:cNvCxnSpPr/>
          <p:nvPr/>
        </p:nvCxnSpPr>
        <p:spPr>
          <a:xfrm>
            <a:off x="4929190" y="5000636"/>
            <a:ext cx="1428760" cy="71438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15 - Ευθύγραμμο βέλος σύνδεσης"/>
          <p:cNvCxnSpPr/>
          <p:nvPr/>
        </p:nvCxnSpPr>
        <p:spPr>
          <a:xfrm>
            <a:off x="4929190" y="5000636"/>
            <a:ext cx="2857520" cy="42862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cut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66"/>
          <p:cNvSpPr txBox="1">
            <a:spLocks noChangeArrowheads="1"/>
          </p:cNvSpPr>
          <p:nvPr/>
        </p:nvSpPr>
        <p:spPr bwMode="auto">
          <a:xfrm>
            <a:off x="5567363" y="6429375"/>
            <a:ext cx="3862387" cy="369888"/>
          </a:xfrm>
          <a:prstGeom prst="rect">
            <a:avLst/>
          </a:prstGeom>
          <a:noFill/>
          <a:ln w="9525" algn="ctr">
            <a:noFill/>
            <a:miter lim="800000"/>
            <a:headEnd/>
            <a:tailEnd/>
          </a:ln>
        </p:spPr>
        <p:txBody>
          <a:bodyPr>
            <a:spAutoFit/>
          </a:bodyPr>
          <a:lstStyle/>
          <a:p>
            <a:pPr algn="ctr"/>
            <a:r>
              <a:rPr lang="el-GR" sz="1600" b="1">
                <a:solidFill>
                  <a:srgbClr val="FFFF00"/>
                </a:solidFill>
                <a:latin typeface="Arial" charset="0"/>
              </a:rPr>
              <a:t>Επιμέλεια: Σαμαράς Πασχάλης</a:t>
            </a:r>
            <a:r>
              <a:rPr lang="el-GR" sz="1800" b="1">
                <a:solidFill>
                  <a:srgbClr val="FFFF00"/>
                </a:solidFill>
                <a:latin typeface="Arial" charset="0"/>
              </a:rPr>
              <a:t> </a:t>
            </a:r>
          </a:p>
        </p:txBody>
      </p:sp>
      <p:sp>
        <p:nvSpPr>
          <p:cNvPr id="3076" name="WordArt 76"/>
          <p:cNvSpPr>
            <a:spLocks noChangeArrowheads="1" noChangeShapeType="1" noTextEdit="1"/>
          </p:cNvSpPr>
          <p:nvPr/>
        </p:nvSpPr>
        <p:spPr bwMode="auto">
          <a:xfrm>
            <a:off x="1643042" y="214290"/>
            <a:ext cx="6624638" cy="1054100"/>
          </a:xfrm>
          <a:prstGeom prst="rect">
            <a:avLst/>
          </a:prstGeom>
        </p:spPr>
        <p:txBody>
          <a:bodyPr wrap="none" fromWordArt="1">
            <a:prstTxWarp prst="textPlain">
              <a:avLst>
                <a:gd name="adj" fmla="val 50000"/>
              </a:avLst>
            </a:prstTxWarp>
          </a:bodyPr>
          <a:lstStyle/>
          <a:p>
            <a:pPr algn="ctr">
              <a:defRPr/>
            </a:pPr>
            <a:r>
              <a:rPr lang="el-GR" sz="3600" kern="10" dirty="0">
                <a:ln w="9525">
                  <a:solidFill>
                    <a:srgbClr val="C00000"/>
                  </a:solidFill>
                  <a:round/>
                  <a:headEnd/>
                  <a:tailEnd/>
                </a:ln>
                <a:solidFill>
                  <a:srgbClr val="FFFF00"/>
                </a:solidFill>
                <a:effectLst>
                  <a:glow rad="139700">
                    <a:schemeClr val="accent6">
                      <a:satMod val="175000"/>
                      <a:alpha val="40000"/>
                    </a:schemeClr>
                  </a:glow>
                  <a:outerShdw blurRad="38100" dist="38100" dir="2700000" algn="tl">
                    <a:srgbClr val="000000">
                      <a:alpha val="43137"/>
                    </a:srgbClr>
                  </a:outerShdw>
                </a:effectLst>
                <a:latin typeface="Arial Black"/>
                <a:cs typeface="+mn-cs"/>
              </a:rPr>
              <a:t>Μικροσκοπική παρατήρηση </a:t>
            </a:r>
            <a:r>
              <a:rPr lang="el-GR" sz="3600" kern="10" dirty="0" smtClean="0">
                <a:ln w="9525">
                  <a:solidFill>
                    <a:srgbClr val="C00000"/>
                  </a:solidFill>
                  <a:round/>
                  <a:headEnd/>
                  <a:tailEnd/>
                </a:ln>
                <a:solidFill>
                  <a:srgbClr val="FFFF00"/>
                </a:solidFill>
                <a:effectLst>
                  <a:glow rad="139700">
                    <a:schemeClr val="accent6">
                      <a:satMod val="175000"/>
                      <a:alpha val="40000"/>
                    </a:schemeClr>
                  </a:glow>
                  <a:outerShdw blurRad="38100" dist="38100" dir="2700000" algn="tl">
                    <a:srgbClr val="000000">
                      <a:alpha val="43137"/>
                    </a:srgbClr>
                  </a:outerShdw>
                </a:effectLst>
                <a:latin typeface="Arial Black"/>
                <a:cs typeface="+mn-cs"/>
              </a:rPr>
              <a:t>χρωμοσωμάτων</a:t>
            </a:r>
            <a:endParaRPr lang="el-GR" sz="3600" kern="10" dirty="0">
              <a:ln w="9525">
                <a:solidFill>
                  <a:srgbClr val="C00000"/>
                </a:solidFill>
                <a:round/>
                <a:headEnd/>
                <a:tailEnd/>
              </a:ln>
              <a:solidFill>
                <a:srgbClr val="FFFF00"/>
              </a:solidFill>
              <a:effectLst>
                <a:glow rad="139700">
                  <a:schemeClr val="accent6">
                    <a:satMod val="175000"/>
                    <a:alpha val="40000"/>
                  </a:schemeClr>
                </a:glow>
                <a:outerShdw blurRad="38100" dist="38100" dir="2700000" algn="tl">
                  <a:srgbClr val="000000">
                    <a:alpha val="43137"/>
                  </a:srgbClr>
                </a:outerShdw>
              </a:effectLst>
              <a:latin typeface="Arial Black"/>
              <a:cs typeface="+mn-cs"/>
            </a:endParaRPr>
          </a:p>
        </p:txBody>
      </p:sp>
      <p:sp>
        <p:nvSpPr>
          <p:cNvPr id="5124" name="Text Box 82"/>
          <p:cNvSpPr txBox="1">
            <a:spLocks noChangeArrowheads="1"/>
          </p:cNvSpPr>
          <p:nvPr/>
        </p:nvSpPr>
        <p:spPr bwMode="auto">
          <a:xfrm>
            <a:off x="0" y="6165850"/>
            <a:ext cx="898525" cy="304800"/>
          </a:xfrm>
          <a:prstGeom prst="rect">
            <a:avLst/>
          </a:prstGeom>
          <a:noFill/>
          <a:ln w="9525">
            <a:noFill/>
            <a:miter lim="800000"/>
            <a:headEnd/>
            <a:tailEnd/>
          </a:ln>
        </p:spPr>
        <p:txBody>
          <a:bodyPr>
            <a:spAutoFit/>
          </a:bodyPr>
          <a:lstStyle/>
          <a:p>
            <a:pPr algn="ctr">
              <a:spcBef>
                <a:spcPct val="50000"/>
              </a:spcBef>
            </a:pPr>
            <a:r>
              <a:rPr lang="el-GR" sz="1400"/>
              <a:t>2008 -09</a:t>
            </a:r>
          </a:p>
        </p:txBody>
      </p:sp>
      <p:sp>
        <p:nvSpPr>
          <p:cNvPr id="8" name="7 - TextBox"/>
          <p:cNvSpPr txBox="1"/>
          <p:nvPr/>
        </p:nvSpPr>
        <p:spPr>
          <a:xfrm>
            <a:off x="214282" y="357166"/>
            <a:ext cx="428628" cy="5509200"/>
          </a:xfrm>
          <a:prstGeom prst="rect">
            <a:avLst/>
          </a:prstGeom>
          <a:noFill/>
        </p:spPr>
        <p:txBody>
          <a:bodyPr>
            <a:spAutoFit/>
          </a:bodyPr>
          <a:lstStyle/>
          <a:p>
            <a:pPr>
              <a:defRPr/>
            </a:pPr>
            <a:r>
              <a:rPr lang="el-GR" sz="3200" b="1" dirty="0">
                <a:ln>
                  <a:solidFill>
                    <a:srgbClr val="FF0000"/>
                  </a:solidFill>
                </a:ln>
                <a:solidFill>
                  <a:srgbClr val="FFFF99"/>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ΕΚΦΕ ΣΕΡΡΩΝ</a:t>
            </a:r>
          </a:p>
        </p:txBody>
      </p:sp>
      <p:sp>
        <p:nvSpPr>
          <p:cNvPr id="7" name="6 - Ορθογώνιο"/>
          <p:cNvSpPr/>
          <p:nvPr/>
        </p:nvSpPr>
        <p:spPr>
          <a:xfrm>
            <a:off x="857250" y="1357298"/>
            <a:ext cx="8286750" cy="4801314"/>
          </a:xfrm>
          <a:prstGeom prst="rect">
            <a:avLst/>
          </a:prstGeom>
        </p:spPr>
        <p:txBody>
          <a:bodyPr>
            <a:spAutoFit/>
          </a:bodyPr>
          <a:lstStyle/>
          <a:p>
            <a:pPr>
              <a:defRPr/>
            </a:pPr>
            <a:endParaRPr lang="el-GR" sz="1800" dirty="0">
              <a:cs typeface="+mn-cs"/>
            </a:endParaRPr>
          </a:p>
          <a:p>
            <a:pPr indent="-457200">
              <a:buFont typeface="Wingdings" pitchFamily="2" charset="2"/>
              <a:buChar char="Ø"/>
              <a:defRPr/>
            </a:pPr>
            <a:endParaRPr lang="el-GR" sz="1800" dirty="0">
              <a:cs typeface="+mn-cs"/>
            </a:endParaRPr>
          </a:p>
          <a:p>
            <a:pPr lvl="1" indent="-457200">
              <a:buFont typeface="Wingdings" pitchFamily="2" charset="2"/>
              <a:buChar char="Ø"/>
              <a:defRPr/>
            </a:pPr>
            <a:r>
              <a:rPr lang="el-GR" sz="1800" dirty="0">
                <a:cs typeface="+mn-cs"/>
              </a:rPr>
              <a:t>Εντοπίστε τα χρωμοσώματα που θα παρατηρήσετε</a:t>
            </a:r>
            <a:r>
              <a:rPr lang="en-US" sz="1800" dirty="0">
                <a:cs typeface="+mn-cs"/>
              </a:rPr>
              <a:t> </a:t>
            </a:r>
            <a:r>
              <a:rPr lang="el-GR" sz="1800" dirty="0">
                <a:cs typeface="+mn-cs"/>
              </a:rPr>
              <a:t> με τις    μικρότερες μεγεθύνσεις. </a:t>
            </a:r>
            <a:endParaRPr lang="el-GR" sz="1800" dirty="0" smtClean="0">
              <a:cs typeface="+mn-cs"/>
            </a:endParaRPr>
          </a:p>
          <a:p>
            <a:pPr lvl="1" indent="-457200">
              <a:buFont typeface="Wingdings" pitchFamily="2" charset="2"/>
              <a:buChar char="Ø"/>
              <a:defRPr/>
            </a:pPr>
            <a:endParaRPr lang="el-GR" sz="1800" dirty="0">
              <a:cs typeface="+mn-cs"/>
            </a:endParaRPr>
          </a:p>
          <a:p>
            <a:pPr indent="-457200">
              <a:buFont typeface="Wingdings" pitchFamily="2" charset="2"/>
              <a:buChar char="Ø"/>
              <a:defRPr/>
            </a:pPr>
            <a:r>
              <a:rPr lang="el-GR" sz="1800" dirty="0">
                <a:cs typeface="+mn-cs"/>
              </a:rPr>
              <a:t>Ρίξτε μία σταγόνα λάδι στην καλυπτρίδα στο σημείο παρατήρησης.</a:t>
            </a:r>
          </a:p>
          <a:p>
            <a:pPr indent="-457200">
              <a:buFont typeface="Wingdings" pitchFamily="2" charset="2"/>
              <a:buChar char="Ø"/>
              <a:defRPr/>
            </a:pPr>
            <a:endParaRPr lang="el-GR" sz="1800" dirty="0">
              <a:cs typeface="+mn-cs"/>
            </a:endParaRPr>
          </a:p>
          <a:p>
            <a:pPr lvl="1" indent="-457200">
              <a:buFont typeface="Wingdings" pitchFamily="2" charset="2"/>
              <a:buChar char="Ø"/>
              <a:defRPr/>
            </a:pPr>
            <a:r>
              <a:rPr lang="el-GR" sz="1800" dirty="0">
                <a:cs typeface="+mn-cs"/>
              </a:rPr>
              <a:t> Βυθίστε κατευθείαν τον φακό Χ 100 στο λάδι κοιτώντας από πλάγια και εστιάστε με τη χρήση μόνο του μικρομετρικού κοχλία.</a:t>
            </a:r>
          </a:p>
          <a:p>
            <a:pPr indent="-457200">
              <a:buFont typeface="Wingdings" pitchFamily="2" charset="2"/>
              <a:buChar char="Ø"/>
              <a:defRPr/>
            </a:pPr>
            <a:endParaRPr lang="el-GR" sz="1800" dirty="0">
              <a:cs typeface="+mn-cs"/>
            </a:endParaRPr>
          </a:p>
          <a:p>
            <a:pPr lvl="1" indent="-457200">
              <a:buFont typeface="Wingdings" pitchFamily="2" charset="2"/>
              <a:buChar char="Ø"/>
              <a:defRPr/>
            </a:pPr>
            <a:r>
              <a:rPr lang="el-GR" sz="1800" dirty="0">
                <a:cs typeface="+mn-cs"/>
              </a:rPr>
              <a:t>Ανυψώστε τον συμπυκνωτή στην ανώτερη θέση και ρυθμίστε το άνοιγμα  του διαφράγματος του.</a:t>
            </a:r>
          </a:p>
          <a:p>
            <a:pPr indent="-457200">
              <a:buFont typeface="Wingdings" pitchFamily="2" charset="2"/>
              <a:buChar char="Ø"/>
              <a:defRPr/>
            </a:pPr>
            <a:endParaRPr lang="el-GR" sz="1800" dirty="0">
              <a:cs typeface="+mn-cs"/>
            </a:endParaRPr>
          </a:p>
          <a:p>
            <a:pPr lvl="1" indent="-457200">
              <a:buFont typeface="Wingdings" pitchFamily="2" charset="2"/>
              <a:buChar char="Ø"/>
              <a:defRPr/>
            </a:pPr>
            <a:r>
              <a:rPr lang="el-GR" sz="1800" dirty="0">
                <a:cs typeface="+mn-cs"/>
              </a:rPr>
              <a:t>Πριν απομακρύνετε το παρασκεύασμα ξαναγυρίστε το φακό μικρότερης μεγέθυνσης στη θέση παρατήρησης και χαμηλώστε τον συμπυκνωτή. </a:t>
            </a:r>
          </a:p>
          <a:p>
            <a:pPr indent="-457200">
              <a:buFont typeface="Wingdings" pitchFamily="2" charset="2"/>
              <a:buChar char="Ø"/>
              <a:defRPr/>
            </a:pPr>
            <a:endParaRPr lang="el-GR" sz="1800" dirty="0">
              <a:cs typeface="+mn-cs"/>
            </a:endParaRPr>
          </a:p>
          <a:p>
            <a:pPr indent="-457200">
              <a:buFont typeface="Wingdings" pitchFamily="2" charset="2"/>
              <a:buChar char="Ø"/>
              <a:defRPr/>
            </a:pPr>
            <a:r>
              <a:rPr lang="el-GR" sz="1800" dirty="0">
                <a:cs typeface="+mn-cs"/>
              </a:rPr>
              <a:t>Καθαρίστε φακό και παρασκεύασμα με οινόπνευμα.</a:t>
            </a:r>
          </a:p>
        </p:txBody>
      </p:sp>
      <p:sp>
        <p:nvSpPr>
          <p:cNvPr id="5127" name="8 - TextBox"/>
          <p:cNvSpPr txBox="1">
            <a:spLocks noChangeArrowheads="1"/>
          </p:cNvSpPr>
          <p:nvPr/>
        </p:nvSpPr>
        <p:spPr bwMode="auto">
          <a:xfrm>
            <a:off x="2000250" y="1357313"/>
            <a:ext cx="5629275" cy="461962"/>
          </a:xfrm>
          <a:prstGeom prst="rect">
            <a:avLst/>
          </a:prstGeom>
          <a:solidFill>
            <a:srgbClr val="FF0000"/>
          </a:solidFill>
          <a:ln w="9525">
            <a:solidFill>
              <a:srgbClr val="FF0000"/>
            </a:solidFill>
            <a:miter lim="800000"/>
            <a:headEnd/>
            <a:tailEnd/>
          </a:ln>
        </p:spPr>
        <p:txBody>
          <a:bodyPr wrap="none">
            <a:spAutoFit/>
          </a:bodyPr>
          <a:lstStyle/>
          <a:p>
            <a:r>
              <a:rPr lang="el-GR" sz="2400">
                <a:solidFill>
                  <a:srgbClr val="FFFF00"/>
                </a:solidFill>
              </a:rPr>
              <a:t>Χρήση ελαιοκαταδυτικού φακού (Χ 100)</a:t>
            </a:r>
          </a:p>
        </p:txBody>
      </p:sp>
    </p:spTree>
  </p:cSld>
  <p:clrMapOvr>
    <a:masterClrMapping/>
  </p:clrMapOvr>
  <p:transition spd="slow">
    <p:cut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66"/>
          <p:cNvSpPr txBox="1">
            <a:spLocks noChangeArrowheads="1"/>
          </p:cNvSpPr>
          <p:nvPr/>
        </p:nvSpPr>
        <p:spPr bwMode="auto">
          <a:xfrm>
            <a:off x="5030788" y="6092825"/>
            <a:ext cx="3862387" cy="396875"/>
          </a:xfrm>
          <a:prstGeom prst="rect">
            <a:avLst/>
          </a:prstGeom>
          <a:noFill/>
          <a:ln w="9525" algn="ctr">
            <a:noFill/>
            <a:miter lim="800000"/>
            <a:headEnd/>
            <a:tailEnd/>
          </a:ln>
        </p:spPr>
        <p:txBody>
          <a:bodyPr>
            <a:spAutoFit/>
          </a:bodyPr>
          <a:lstStyle/>
          <a:p>
            <a:pPr algn="ctr"/>
            <a:r>
              <a:rPr lang="el-GR" sz="1800" b="1">
                <a:latin typeface="Arial" charset="0"/>
              </a:rPr>
              <a:t>Επιμέλεια: Σαμαράς Πασχάλης</a:t>
            </a:r>
            <a:r>
              <a:rPr lang="el-GR" b="1">
                <a:latin typeface="Arial" charset="0"/>
              </a:rPr>
              <a:t> </a:t>
            </a:r>
          </a:p>
        </p:txBody>
      </p:sp>
      <p:sp>
        <p:nvSpPr>
          <p:cNvPr id="7171" name="Text Box 82"/>
          <p:cNvSpPr txBox="1">
            <a:spLocks noChangeArrowheads="1"/>
          </p:cNvSpPr>
          <p:nvPr/>
        </p:nvSpPr>
        <p:spPr bwMode="auto">
          <a:xfrm>
            <a:off x="0" y="6165850"/>
            <a:ext cx="898525" cy="304800"/>
          </a:xfrm>
          <a:prstGeom prst="rect">
            <a:avLst/>
          </a:prstGeom>
          <a:noFill/>
          <a:ln w="9525">
            <a:noFill/>
            <a:miter lim="800000"/>
            <a:headEnd/>
            <a:tailEnd/>
          </a:ln>
        </p:spPr>
        <p:txBody>
          <a:bodyPr>
            <a:spAutoFit/>
          </a:bodyPr>
          <a:lstStyle/>
          <a:p>
            <a:pPr algn="ctr">
              <a:spcBef>
                <a:spcPct val="50000"/>
              </a:spcBef>
            </a:pPr>
            <a:r>
              <a:rPr lang="el-GR" sz="1400"/>
              <a:t>2008 -09</a:t>
            </a:r>
          </a:p>
        </p:txBody>
      </p:sp>
      <p:sp>
        <p:nvSpPr>
          <p:cNvPr id="8" name="7 - TextBox"/>
          <p:cNvSpPr txBox="1"/>
          <p:nvPr/>
        </p:nvSpPr>
        <p:spPr>
          <a:xfrm>
            <a:off x="214282" y="357166"/>
            <a:ext cx="428628" cy="5509200"/>
          </a:xfrm>
          <a:prstGeom prst="rect">
            <a:avLst/>
          </a:prstGeom>
          <a:noFill/>
        </p:spPr>
        <p:txBody>
          <a:bodyPr>
            <a:spAutoFit/>
          </a:bodyPr>
          <a:lstStyle/>
          <a:p>
            <a:pPr>
              <a:defRPr/>
            </a:pPr>
            <a:r>
              <a:rPr lang="el-GR" sz="3200" b="1" dirty="0">
                <a:ln>
                  <a:solidFill>
                    <a:srgbClr val="FF0000"/>
                  </a:solidFill>
                </a:ln>
                <a:solidFill>
                  <a:srgbClr val="FFFF99"/>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ΕΚΦΕ ΣΕΡΡΩΝ</a:t>
            </a:r>
          </a:p>
        </p:txBody>
      </p:sp>
      <p:pic>
        <p:nvPicPr>
          <p:cNvPr id="7173" name="Picture 3"/>
          <p:cNvPicPr>
            <a:picLocks noChangeAspect="1" noChangeArrowheads="1"/>
          </p:cNvPicPr>
          <p:nvPr/>
        </p:nvPicPr>
        <p:blipFill>
          <a:blip r:embed="rId3" cstate="email"/>
          <a:stretch>
            <a:fillRect/>
          </a:stretch>
        </p:blipFill>
        <p:spPr bwMode="auto">
          <a:xfrm>
            <a:off x="5072066" y="2125256"/>
            <a:ext cx="3929090" cy="2946818"/>
          </a:xfrm>
          <a:prstGeom prst="rect">
            <a:avLst/>
          </a:prstGeom>
          <a:noFill/>
          <a:ln w="57150">
            <a:solidFill>
              <a:srgbClr val="FF0000"/>
            </a:solidFill>
            <a:miter lim="800000"/>
            <a:headEnd/>
            <a:tailEnd/>
          </a:ln>
        </p:spPr>
      </p:pic>
      <p:pic>
        <p:nvPicPr>
          <p:cNvPr id="7174" name="Picture 4"/>
          <p:cNvPicPr>
            <a:picLocks noChangeAspect="1" noChangeArrowheads="1"/>
          </p:cNvPicPr>
          <p:nvPr/>
        </p:nvPicPr>
        <p:blipFill>
          <a:blip r:embed="rId4" cstate="email"/>
          <a:stretch>
            <a:fillRect/>
          </a:stretch>
        </p:blipFill>
        <p:spPr bwMode="auto">
          <a:xfrm>
            <a:off x="1050923" y="2143115"/>
            <a:ext cx="3878267" cy="2908700"/>
          </a:xfrm>
          <a:prstGeom prst="rect">
            <a:avLst/>
          </a:prstGeom>
          <a:noFill/>
          <a:ln w="57150">
            <a:solidFill>
              <a:srgbClr val="FF0000"/>
            </a:solidFill>
            <a:miter lim="800000"/>
            <a:headEnd/>
            <a:tailEnd/>
          </a:ln>
        </p:spPr>
      </p:pic>
      <p:sp>
        <p:nvSpPr>
          <p:cNvPr id="7175" name="8 - TextBox"/>
          <p:cNvSpPr txBox="1">
            <a:spLocks noChangeArrowheads="1"/>
          </p:cNvSpPr>
          <p:nvPr/>
        </p:nvSpPr>
        <p:spPr bwMode="auto">
          <a:xfrm>
            <a:off x="2286000" y="5500688"/>
            <a:ext cx="1146175" cy="400050"/>
          </a:xfrm>
          <a:prstGeom prst="rect">
            <a:avLst/>
          </a:prstGeom>
          <a:noFill/>
          <a:ln w="9525">
            <a:noFill/>
            <a:miter lim="800000"/>
            <a:headEnd/>
            <a:tailEnd/>
          </a:ln>
        </p:spPr>
        <p:txBody>
          <a:bodyPr wrap="none">
            <a:spAutoFit/>
          </a:bodyPr>
          <a:lstStyle/>
          <a:p>
            <a:r>
              <a:rPr lang="el-GR" dirty="0" smtClean="0"/>
              <a:t>Εικόνα </a:t>
            </a:r>
            <a:r>
              <a:rPr lang="el-GR" dirty="0"/>
              <a:t>1</a:t>
            </a:r>
          </a:p>
        </p:txBody>
      </p:sp>
      <p:sp>
        <p:nvSpPr>
          <p:cNvPr id="7176" name="9 - TextBox"/>
          <p:cNvSpPr txBox="1">
            <a:spLocks noChangeArrowheads="1"/>
          </p:cNvSpPr>
          <p:nvPr/>
        </p:nvSpPr>
        <p:spPr bwMode="auto">
          <a:xfrm>
            <a:off x="6215063" y="5529263"/>
            <a:ext cx="1146175" cy="400050"/>
          </a:xfrm>
          <a:prstGeom prst="rect">
            <a:avLst/>
          </a:prstGeom>
          <a:noFill/>
          <a:ln w="9525">
            <a:noFill/>
            <a:miter lim="800000"/>
            <a:headEnd/>
            <a:tailEnd/>
          </a:ln>
        </p:spPr>
        <p:txBody>
          <a:bodyPr>
            <a:spAutoFit/>
          </a:bodyPr>
          <a:lstStyle/>
          <a:p>
            <a:r>
              <a:rPr lang="el-GR" dirty="0" smtClean="0"/>
              <a:t>Εικόνα </a:t>
            </a:r>
            <a:r>
              <a:rPr lang="el-GR" dirty="0"/>
              <a:t>2</a:t>
            </a:r>
          </a:p>
        </p:txBody>
      </p:sp>
      <p:sp>
        <p:nvSpPr>
          <p:cNvPr id="11" name="WordArt 76"/>
          <p:cNvSpPr>
            <a:spLocks noChangeArrowheads="1" noChangeShapeType="1" noTextEdit="1"/>
          </p:cNvSpPr>
          <p:nvPr/>
        </p:nvSpPr>
        <p:spPr bwMode="auto">
          <a:xfrm>
            <a:off x="1643042" y="428604"/>
            <a:ext cx="6624638" cy="1054100"/>
          </a:xfrm>
          <a:prstGeom prst="rect">
            <a:avLst/>
          </a:prstGeom>
        </p:spPr>
        <p:txBody>
          <a:bodyPr wrap="none" fromWordArt="1">
            <a:prstTxWarp prst="textPlain">
              <a:avLst>
                <a:gd name="adj" fmla="val 50000"/>
              </a:avLst>
            </a:prstTxWarp>
          </a:bodyPr>
          <a:lstStyle/>
          <a:p>
            <a:pPr algn="ctr">
              <a:defRPr/>
            </a:pPr>
            <a:r>
              <a:rPr lang="el-GR" sz="3600" kern="10" dirty="0">
                <a:ln w="9525">
                  <a:solidFill>
                    <a:srgbClr val="C00000"/>
                  </a:solidFill>
                  <a:round/>
                  <a:headEnd/>
                  <a:tailEnd/>
                </a:ln>
                <a:solidFill>
                  <a:srgbClr val="FFFF00"/>
                </a:solidFill>
                <a:effectLst>
                  <a:glow rad="139700">
                    <a:schemeClr val="accent6">
                      <a:satMod val="175000"/>
                      <a:alpha val="40000"/>
                    </a:schemeClr>
                  </a:glow>
                  <a:outerShdw blurRad="38100" dist="38100" dir="2700000" algn="tl">
                    <a:srgbClr val="000000">
                      <a:alpha val="43137"/>
                    </a:srgbClr>
                  </a:outerShdw>
                </a:effectLst>
                <a:latin typeface="Arial Black"/>
                <a:cs typeface="+mn-cs"/>
              </a:rPr>
              <a:t>Μικροσκοπική παρατήρηση χρωμοσωμάτων</a:t>
            </a:r>
          </a:p>
        </p:txBody>
      </p:sp>
      <p:sp>
        <p:nvSpPr>
          <p:cNvPr id="10" name="9 - TextBox"/>
          <p:cNvSpPr txBox="1"/>
          <p:nvPr/>
        </p:nvSpPr>
        <p:spPr>
          <a:xfrm>
            <a:off x="2357422" y="1785926"/>
            <a:ext cx="832279" cy="400110"/>
          </a:xfrm>
          <a:prstGeom prst="rect">
            <a:avLst/>
          </a:prstGeom>
          <a:noFill/>
        </p:spPr>
        <p:txBody>
          <a:bodyPr wrap="square" rtlCol="0">
            <a:spAutoFit/>
          </a:bodyPr>
          <a:lstStyle/>
          <a:p>
            <a:r>
              <a:rPr lang="en-US" dirty="0" smtClean="0"/>
              <a:t>X 400</a:t>
            </a:r>
            <a:endParaRPr lang="el-GR" dirty="0"/>
          </a:p>
        </p:txBody>
      </p:sp>
      <p:sp>
        <p:nvSpPr>
          <p:cNvPr id="12" name="11 - TextBox"/>
          <p:cNvSpPr txBox="1"/>
          <p:nvPr/>
        </p:nvSpPr>
        <p:spPr>
          <a:xfrm>
            <a:off x="6429388" y="1785926"/>
            <a:ext cx="971741" cy="400110"/>
          </a:xfrm>
          <a:prstGeom prst="rect">
            <a:avLst/>
          </a:prstGeom>
          <a:noFill/>
        </p:spPr>
        <p:txBody>
          <a:bodyPr wrap="none" rtlCol="0">
            <a:spAutoFit/>
          </a:bodyPr>
          <a:lstStyle/>
          <a:p>
            <a:r>
              <a:rPr lang="en-US" dirty="0" smtClean="0"/>
              <a:t>X 1000</a:t>
            </a:r>
            <a:endParaRPr lang="el-GR" dirty="0"/>
          </a:p>
        </p:txBody>
      </p:sp>
    </p:spTree>
  </p:cSld>
  <p:clrMapOvr>
    <a:masterClrMapping/>
  </p:clrMapOvr>
  <p:transition spd="slow">
    <p:cut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66"/>
          <p:cNvSpPr txBox="1">
            <a:spLocks noChangeArrowheads="1"/>
          </p:cNvSpPr>
          <p:nvPr/>
        </p:nvSpPr>
        <p:spPr bwMode="auto">
          <a:xfrm>
            <a:off x="5072063" y="6286500"/>
            <a:ext cx="3862387" cy="396875"/>
          </a:xfrm>
          <a:prstGeom prst="rect">
            <a:avLst/>
          </a:prstGeom>
          <a:noFill/>
          <a:ln w="9525" algn="ctr">
            <a:noFill/>
            <a:miter lim="800000"/>
            <a:headEnd/>
            <a:tailEnd/>
          </a:ln>
        </p:spPr>
        <p:txBody>
          <a:bodyPr>
            <a:spAutoFit/>
          </a:bodyPr>
          <a:lstStyle/>
          <a:p>
            <a:pPr algn="ctr"/>
            <a:r>
              <a:rPr lang="el-GR" sz="1800" b="1">
                <a:latin typeface="Arial" charset="0"/>
              </a:rPr>
              <a:t>Επιμέλεια: Σαμαράς Πασχάλης</a:t>
            </a:r>
            <a:r>
              <a:rPr lang="el-GR" b="1">
                <a:latin typeface="Arial" charset="0"/>
              </a:rPr>
              <a:t> </a:t>
            </a:r>
          </a:p>
        </p:txBody>
      </p:sp>
      <p:sp>
        <p:nvSpPr>
          <p:cNvPr id="9219" name="Text Box 82"/>
          <p:cNvSpPr txBox="1">
            <a:spLocks noChangeArrowheads="1"/>
          </p:cNvSpPr>
          <p:nvPr/>
        </p:nvSpPr>
        <p:spPr bwMode="auto">
          <a:xfrm>
            <a:off x="0" y="6165850"/>
            <a:ext cx="898525" cy="304800"/>
          </a:xfrm>
          <a:prstGeom prst="rect">
            <a:avLst/>
          </a:prstGeom>
          <a:noFill/>
          <a:ln w="9525">
            <a:noFill/>
            <a:miter lim="800000"/>
            <a:headEnd/>
            <a:tailEnd/>
          </a:ln>
        </p:spPr>
        <p:txBody>
          <a:bodyPr>
            <a:spAutoFit/>
          </a:bodyPr>
          <a:lstStyle/>
          <a:p>
            <a:pPr algn="ctr">
              <a:spcBef>
                <a:spcPct val="50000"/>
              </a:spcBef>
            </a:pPr>
            <a:r>
              <a:rPr lang="el-GR" sz="1400"/>
              <a:t>2008 -09</a:t>
            </a:r>
          </a:p>
        </p:txBody>
      </p:sp>
      <p:sp>
        <p:nvSpPr>
          <p:cNvPr id="8" name="7 - TextBox"/>
          <p:cNvSpPr txBox="1"/>
          <p:nvPr/>
        </p:nvSpPr>
        <p:spPr>
          <a:xfrm>
            <a:off x="214282" y="357166"/>
            <a:ext cx="428628" cy="5509200"/>
          </a:xfrm>
          <a:prstGeom prst="rect">
            <a:avLst/>
          </a:prstGeom>
          <a:noFill/>
        </p:spPr>
        <p:txBody>
          <a:bodyPr>
            <a:spAutoFit/>
          </a:bodyPr>
          <a:lstStyle/>
          <a:p>
            <a:pPr>
              <a:defRPr/>
            </a:pPr>
            <a:r>
              <a:rPr lang="el-GR" sz="3200" b="1" dirty="0">
                <a:ln>
                  <a:solidFill>
                    <a:srgbClr val="FF0000"/>
                  </a:solidFill>
                </a:ln>
                <a:solidFill>
                  <a:srgbClr val="FFFF99"/>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ΕΚΦΕ ΣΕΡΡΩΝ</a:t>
            </a:r>
          </a:p>
        </p:txBody>
      </p:sp>
      <p:sp>
        <p:nvSpPr>
          <p:cNvPr id="5" name="WordArt 76"/>
          <p:cNvSpPr>
            <a:spLocks noChangeArrowheads="1" noChangeShapeType="1" noTextEdit="1"/>
          </p:cNvSpPr>
          <p:nvPr/>
        </p:nvSpPr>
        <p:spPr bwMode="auto">
          <a:xfrm>
            <a:off x="1643042" y="428604"/>
            <a:ext cx="6624638" cy="1054100"/>
          </a:xfrm>
          <a:prstGeom prst="rect">
            <a:avLst/>
          </a:prstGeom>
        </p:spPr>
        <p:txBody>
          <a:bodyPr wrap="none" fromWordArt="1">
            <a:prstTxWarp prst="textPlain">
              <a:avLst>
                <a:gd name="adj" fmla="val 50000"/>
              </a:avLst>
            </a:prstTxWarp>
          </a:bodyPr>
          <a:lstStyle/>
          <a:p>
            <a:pPr algn="ctr">
              <a:defRPr/>
            </a:pPr>
            <a:r>
              <a:rPr lang="el-GR" sz="3600" kern="10" dirty="0">
                <a:ln w="9525">
                  <a:solidFill>
                    <a:srgbClr val="C00000"/>
                  </a:solidFill>
                  <a:round/>
                  <a:headEnd/>
                  <a:tailEnd/>
                </a:ln>
                <a:solidFill>
                  <a:srgbClr val="FFFF00"/>
                </a:solidFill>
                <a:effectLst>
                  <a:glow rad="139700">
                    <a:schemeClr val="accent6">
                      <a:satMod val="175000"/>
                      <a:alpha val="40000"/>
                    </a:schemeClr>
                  </a:glow>
                  <a:outerShdw blurRad="38100" dist="38100" dir="2700000" algn="tl">
                    <a:srgbClr val="000000">
                      <a:alpha val="43137"/>
                    </a:srgbClr>
                  </a:outerShdw>
                </a:effectLst>
                <a:latin typeface="Arial Black"/>
                <a:cs typeface="+mn-cs"/>
              </a:rPr>
              <a:t>Μικροσκοπική παρατήρηση χρωμοσωμάτων</a:t>
            </a:r>
          </a:p>
        </p:txBody>
      </p:sp>
      <p:pic>
        <p:nvPicPr>
          <p:cNvPr id="15" name="14 - Εικόνα" descr="A_1b.JPG"/>
          <p:cNvPicPr>
            <a:picLocks noChangeAspect="1"/>
          </p:cNvPicPr>
          <p:nvPr/>
        </p:nvPicPr>
        <p:blipFill>
          <a:blip r:embed="rId3" cstate="email">
            <a:lum bright="-10000" contrast="20000"/>
          </a:blip>
          <a:srcRect/>
          <a:stretch>
            <a:fillRect/>
          </a:stretch>
        </p:blipFill>
        <p:spPr>
          <a:xfrm>
            <a:off x="928662" y="2500306"/>
            <a:ext cx="3837085" cy="4214842"/>
          </a:xfrm>
          <a:prstGeom prst="rect">
            <a:avLst/>
          </a:prstGeom>
          <a:ln w="88900" cap="sq" cmpd="thickThin">
            <a:solidFill>
              <a:srgbClr val="FF0000"/>
            </a:solidFill>
            <a:prstDash val="solid"/>
            <a:miter lim="800000"/>
          </a:ln>
          <a:effectLst>
            <a:innerShdw blurRad="76200">
              <a:srgbClr val="000000"/>
            </a:innerShdw>
          </a:effectLst>
        </p:spPr>
      </p:pic>
      <p:pic>
        <p:nvPicPr>
          <p:cNvPr id="16" name="15 - Εικόνα" descr="G_4.JPG"/>
          <p:cNvPicPr>
            <a:picLocks noChangeAspect="1"/>
          </p:cNvPicPr>
          <p:nvPr/>
        </p:nvPicPr>
        <p:blipFill>
          <a:blip r:embed="rId4" cstate="email">
            <a:lum bright="20000" contrast="20000"/>
          </a:blip>
          <a:srcRect/>
          <a:stretch>
            <a:fillRect/>
          </a:stretch>
        </p:blipFill>
        <p:spPr>
          <a:xfrm>
            <a:off x="5000628" y="2571744"/>
            <a:ext cx="4000528" cy="3509235"/>
          </a:xfrm>
          <a:prstGeom prst="rect">
            <a:avLst/>
          </a:prstGeom>
          <a:ln w="88900" cap="sq" cmpd="thickThin">
            <a:solidFill>
              <a:srgbClr val="FF0000"/>
            </a:solidFill>
            <a:prstDash val="solid"/>
            <a:miter lim="800000"/>
          </a:ln>
          <a:effectLst>
            <a:innerShdw blurRad="76200">
              <a:srgbClr val="000000"/>
            </a:innerShdw>
          </a:effectLst>
        </p:spPr>
      </p:pic>
      <p:sp>
        <p:nvSpPr>
          <p:cNvPr id="9224" name="16 - TextBox"/>
          <p:cNvSpPr txBox="1">
            <a:spLocks noChangeArrowheads="1"/>
          </p:cNvSpPr>
          <p:nvPr/>
        </p:nvSpPr>
        <p:spPr bwMode="auto">
          <a:xfrm>
            <a:off x="1285875" y="1714500"/>
            <a:ext cx="7358105" cy="707886"/>
          </a:xfrm>
          <a:prstGeom prst="rect">
            <a:avLst/>
          </a:prstGeom>
          <a:noFill/>
          <a:ln w="9525">
            <a:noFill/>
            <a:miter lim="800000"/>
            <a:headEnd/>
            <a:tailEnd/>
          </a:ln>
        </p:spPr>
        <p:txBody>
          <a:bodyPr wrap="none">
            <a:spAutoFit/>
          </a:bodyPr>
          <a:lstStyle/>
          <a:p>
            <a:r>
              <a:rPr lang="el-GR" dirty="0"/>
              <a:t>Φωτογραφίες από τα έτοιμα παρασκευάσματα </a:t>
            </a:r>
            <a:r>
              <a:rPr lang="el-GR" dirty="0" smtClean="0"/>
              <a:t>χρωμοσωμάτων:</a:t>
            </a:r>
            <a:endParaRPr lang="el-GR" dirty="0"/>
          </a:p>
          <a:p>
            <a:r>
              <a:rPr lang="el-GR" dirty="0"/>
              <a:t>    </a:t>
            </a:r>
            <a:r>
              <a:rPr lang="el-GR" dirty="0" smtClean="0"/>
              <a:t>      </a:t>
            </a:r>
            <a:r>
              <a:rPr lang="el-GR" dirty="0" smtClean="0">
                <a:solidFill>
                  <a:srgbClr val="FFFF99"/>
                </a:solidFill>
              </a:rPr>
              <a:t>Άνδρα</a:t>
            </a:r>
            <a:r>
              <a:rPr lang="el-GR" dirty="0" smtClean="0"/>
              <a:t>                                         </a:t>
            </a:r>
            <a:r>
              <a:rPr lang="el-GR" dirty="0" smtClean="0">
                <a:solidFill>
                  <a:srgbClr val="FFFF99"/>
                </a:solidFill>
              </a:rPr>
              <a:t>Γυναίκας</a:t>
            </a:r>
            <a:r>
              <a:rPr lang="el-GR" dirty="0" smtClean="0"/>
              <a:t>              </a:t>
            </a:r>
            <a:endParaRPr lang="el-GR" dirty="0"/>
          </a:p>
        </p:txBody>
      </p:sp>
    </p:spTree>
  </p:cSld>
  <p:clrMapOvr>
    <a:masterClrMapping/>
  </p:clrMapOvr>
  <p:transition spd="slow">
    <p:cut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66"/>
          <p:cNvSpPr txBox="1">
            <a:spLocks noChangeArrowheads="1"/>
          </p:cNvSpPr>
          <p:nvPr/>
        </p:nvSpPr>
        <p:spPr bwMode="auto">
          <a:xfrm>
            <a:off x="5030788" y="6092825"/>
            <a:ext cx="3862387" cy="396875"/>
          </a:xfrm>
          <a:prstGeom prst="rect">
            <a:avLst/>
          </a:prstGeom>
          <a:noFill/>
          <a:ln w="9525" algn="ctr">
            <a:noFill/>
            <a:miter lim="800000"/>
            <a:headEnd/>
            <a:tailEnd/>
          </a:ln>
        </p:spPr>
        <p:txBody>
          <a:bodyPr>
            <a:spAutoFit/>
          </a:bodyPr>
          <a:lstStyle/>
          <a:p>
            <a:pPr algn="ctr"/>
            <a:r>
              <a:rPr lang="el-GR" sz="1800" b="1">
                <a:latin typeface="Arial" charset="0"/>
              </a:rPr>
              <a:t>Επιμέλεια: </a:t>
            </a:r>
            <a:r>
              <a:rPr lang="el-GR" sz="1800" b="1">
                <a:solidFill>
                  <a:srgbClr val="FFFF99"/>
                </a:solidFill>
                <a:latin typeface="Arial" charset="0"/>
              </a:rPr>
              <a:t>Σαμαράς Πασχάλης</a:t>
            </a:r>
            <a:r>
              <a:rPr lang="el-GR" b="1">
                <a:solidFill>
                  <a:srgbClr val="FFFF99"/>
                </a:solidFill>
                <a:latin typeface="Arial" charset="0"/>
              </a:rPr>
              <a:t> </a:t>
            </a:r>
          </a:p>
        </p:txBody>
      </p:sp>
      <p:sp>
        <p:nvSpPr>
          <p:cNvPr id="6147" name="Text Box 82"/>
          <p:cNvSpPr txBox="1">
            <a:spLocks noChangeArrowheads="1"/>
          </p:cNvSpPr>
          <p:nvPr/>
        </p:nvSpPr>
        <p:spPr bwMode="auto">
          <a:xfrm>
            <a:off x="0" y="6165850"/>
            <a:ext cx="898525" cy="304800"/>
          </a:xfrm>
          <a:prstGeom prst="rect">
            <a:avLst/>
          </a:prstGeom>
          <a:noFill/>
          <a:ln w="9525">
            <a:noFill/>
            <a:miter lim="800000"/>
            <a:headEnd/>
            <a:tailEnd/>
          </a:ln>
        </p:spPr>
        <p:txBody>
          <a:bodyPr>
            <a:spAutoFit/>
          </a:bodyPr>
          <a:lstStyle/>
          <a:p>
            <a:pPr algn="ctr">
              <a:spcBef>
                <a:spcPct val="50000"/>
              </a:spcBef>
            </a:pPr>
            <a:r>
              <a:rPr lang="el-GR" sz="1400"/>
              <a:t>2008 -09</a:t>
            </a:r>
          </a:p>
        </p:txBody>
      </p:sp>
      <p:sp>
        <p:nvSpPr>
          <p:cNvPr id="8" name="7 - TextBox"/>
          <p:cNvSpPr txBox="1"/>
          <p:nvPr/>
        </p:nvSpPr>
        <p:spPr>
          <a:xfrm>
            <a:off x="214282" y="357166"/>
            <a:ext cx="428628" cy="5509200"/>
          </a:xfrm>
          <a:prstGeom prst="rect">
            <a:avLst/>
          </a:prstGeom>
          <a:noFill/>
        </p:spPr>
        <p:txBody>
          <a:bodyPr>
            <a:spAutoFit/>
          </a:bodyPr>
          <a:lstStyle/>
          <a:p>
            <a:pPr>
              <a:defRPr/>
            </a:pPr>
            <a:r>
              <a:rPr lang="el-GR" sz="3200" b="1" dirty="0">
                <a:ln>
                  <a:solidFill>
                    <a:srgbClr val="FF0000"/>
                  </a:solidFill>
                </a:ln>
                <a:solidFill>
                  <a:srgbClr val="FFFF99"/>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ΕΚΦΕ ΣΕΡΡΩΝ</a:t>
            </a:r>
          </a:p>
        </p:txBody>
      </p:sp>
      <p:sp>
        <p:nvSpPr>
          <p:cNvPr id="6149" name="5 - Ορθογώνιο"/>
          <p:cNvSpPr>
            <a:spLocks noChangeArrowheads="1"/>
          </p:cNvSpPr>
          <p:nvPr/>
        </p:nvSpPr>
        <p:spPr bwMode="auto">
          <a:xfrm>
            <a:off x="1285875" y="1928803"/>
            <a:ext cx="7643813" cy="4093428"/>
          </a:xfrm>
          <a:prstGeom prst="rect">
            <a:avLst/>
          </a:prstGeom>
          <a:noFill/>
          <a:ln w="9525">
            <a:noFill/>
            <a:miter lim="800000"/>
            <a:headEnd/>
            <a:tailEnd/>
          </a:ln>
        </p:spPr>
        <p:txBody>
          <a:bodyPr wrap="square">
            <a:spAutoFit/>
          </a:bodyPr>
          <a:lstStyle/>
          <a:p>
            <a:r>
              <a:rPr lang="el-GR" dirty="0"/>
              <a:t>Τα χρωμοσώματα είναι εμφανή κατά τη μετάφαση της μιτωτικής διαίρεσης. Στην </a:t>
            </a:r>
            <a:r>
              <a:rPr lang="el-GR" dirty="0">
                <a:hlinkClick r:id="rId3" action="ppaction://hlinkfile"/>
              </a:rPr>
              <a:t>εικόνα 1 </a:t>
            </a:r>
            <a:r>
              <a:rPr lang="el-GR" dirty="0"/>
              <a:t>φαίνονται διασκορπισμένα χρωμοσώματα με το κεντρομερίδιο να συνδέει τις δύο αδελφές χρωματίδες. Για τη δημιουργία παρασκευασμάτων, σε καλλιέργεια κυττάρων διεγείρεται η μιτωτική διεργασία και με προσθήκη της ουσίας κολχικίνης αναστέλλεται η μίτωση κατά τη μετάφαση. Έπειτα τα κύτταρα τοποθετούνται σε υποτονικό χλωριούχο κάλιο οπότε τα μεταφασικά χρωμοσώματα ελευθερώνονται και μονιμοποιούνται ώστε να χρωματισθούν και να είναι παρατηρήσιμα. Τα χρωμοσώματα κατατάσσονται βάσει του μεγέθους και της θέσης του κεντρομεριδίου σε ομάδες γνωστές ως καρυότυπος </a:t>
            </a:r>
            <a:r>
              <a:rPr lang="el-GR" dirty="0">
                <a:hlinkClick r:id="rId4" action="ppaction://hlinkfile"/>
              </a:rPr>
              <a:t>(</a:t>
            </a:r>
            <a:r>
              <a:rPr lang="el-GR" dirty="0" err="1" smtClean="0">
                <a:hlinkClick r:id="rId5" action="ppaction://hlinkfile"/>
              </a:rPr>
              <a:t>εικόνα.2</a:t>
            </a:r>
            <a:r>
              <a:rPr lang="el-GR" dirty="0">
                <a:hlinkClick r:id="rId4" action="ppaction://hlinkfile"/>
              </a:rPr>
              <a:t>). </a:t>
            </a:r>
            <a:r>
              <a:rPr lang="el-GR" dirty="0"/>
              <a:t>Στην πράξη αυτό γίνεται αφού ληφθούν φωτογραφίες από το μικροσκόπιο. </a:t>
            </a:r>
          </a:p>
        </p:txBody>
      </p:sp>
      <p:sp>
        <p:nvSpPr>
          <p:cNvPr id="7" name="WordArt 76"/>
          <p:cNvSpPr>
            <a:spLocks noChangeArrowheads="1" noChangeShapeType="1" noTextEdit="1"/>
          </p:cNvSpPr>
          <p:nvPr/>
        </p:nvSpPr>
        <p:spPr bwMode="auto">
          <a:xfrm>
            <a:off x="1643042" y="428604"/>
            <a:ext cx="6624638" cy="1054100"/>
          </a:xfrm>
          <a:prstGeom prst="rect">
            <a:avLst/>
          </a:prstGeom>
        </p:spPr>
        <p:txBody>
          <a:bodyPr wrap="none" fromWordArt="1">
            <a:prstTxWarp prst="textPlain">
              <a:avLst>
                <a:gd name="adj" fmla="val 50000"/>
              </a:avLst>
            </a:prstTxWarp>
          </a:bodyPr>
          <a:lstStyle/>
          <a:p>
            <a:pPr algn="ctr">
              <a:defRPr/>
            </a:pPr>
            <a:r>
              <a:rPr lang="el-GR" sz="3600" kern="10" dirty="0">
                <a:ln w="9525">
                  <a:solidFill>
                    <a:srgbClr val="C00000"/>
                  </a:solidFill>
                  <a:round/>
                  <a:headEnd/>
                  <a:tailEnd/>
                </a:ln>
                <a:solidFill>
                  <a:srgbClr val="FFFF00"/>
                </a:solidFill>
                <a:effectLst>
                  <a:glow rad="139700">
                    <a:schemeClr val="accent6">
                      <a:satMod val="175000"/>
                      <a:alpha val="40000"/>
                    </a:schemeClr>
                  </a:glow>
                  <a:outerShdw blurRad="38100" dist="38100" dir="2700000" algn="tl">
                    <a:srgbClr val="000000">
                      <a:alpha val="43137"/>
                    </a:srgbClr>
                  </a:outerShdw>
                </a:effectLst>
                <a:latin typeface="Arial Black"/>
                <a:cs typeface="+mn-cs"/>
              </a:rPr>
              <a:t>Μικροσκοπική παρατήρηση </a:t>
            </a:r>
            <a:r>
              <a:rPr lang="el-GR" sz="3600" kern="10" dirty="0" smtClean="0">
                <a:ln w="9525">
                  <a:solidFill>
                    <a:srgbClr val="C00000"/>
                  </a:solidFill>
                  <a:round/>
                  <a:headEnd/>
                  <a:tailEnd/>
                </a:ln>
                <a:solidFill>
                  <a:srgbClr val="FFFF00"/>
                </a:solidFill>
                <a:effectLst>
                  <a:glow rad="139700">
                    <a:schemeClr val="accent6">
                      <a:satMod val="175000"/>
                      <a:alpha val="40000"/>
                    </a:schemeClr>
                  </a:glow>
                  <a:outerShdw blurRad="38100" dist="38100" dir="2700000" algn="tl">
                    <a:srgbClr val="000000">
                      <a:alpha val="43137"/>
                    </a:srgbClr>
                  </a:outerShdw>
                </a:effectLst>
                <a:latin typeface="Arial Black"/>
                <a:cs typeface="+mn-cs"/>
              </a:rPr>
              <a:t>χρωμοσωμάτων</a:t>
            </a:r>
          </a:p>
          <a:p>
            <a:pPr algn="ctr">
              <a:defRPr/>
            </a:pPr>
            <a:r>
              <a:rPr lang="el-GR" sz="3600" kern="10" dirty="0" smtClean="0">
                <a:ln w="9525">
                  <a:solidFill>
                    <a:srgbClr val="C00000"/>
                  </a:solidFill>
                  <a:round/>
                  <a:headEnd/>
                  <a:tailEnd/>
                </a:ln>
                <a:solidFill>
                  <a:srgbClr val="FFFF00"/>
                </a:solidFill>
                <a:effectLst>
                  <a:glow rad="139700">
                    <a:schemeClr val="accent6">
                      <a:satMod val="175000"/>
                      <a:alpha val="40000"/>
                    </a:schemeClr>
                  </a:glow>
                  <a:outerShdw blurRad="38100" dist="38100" dir="2700000" algn="tl">
                    <a:srgbClr val="000000">
                      <a:alpha val="43137"/>
                    </a:srgbClr>
                  </a:outerShdw>
                </a:effectLst>
                <a:latin typeface="Arial Black"/>
                <a:cs typeface="+mn-cs"/>
              </a:rPr>
              <a:t>Κατασκευή καρυότυπου</a:t>
            </a:r>
            <a:endParaRPr lang="el-GR" sz="3600" kern="10" dirty="0">
              <a:ln w="9525">
                <a:solidFill>
                  <a:srgbClr val="C00000"/>
                </a:solidFill>
                <a:round/>
                <a:headEnd/>
                <a:tailEnd/>
              </a:ln>
              <a:solidFill>
                <a:srgbClr val="FFFF00"/>
              </a:solidFill>
              <a:effectLst>
                <a:glow rad="139700">
                  <a:schemeClr val="accent6">
                    <a:satMod val="175000"/>
                    <a:alpha val="40000"/>
                  </a:schemeClr>
                </a:glow>
                <a:outerShdw blurRad="38100" dist="38100" dir="2700000" algn="tl">
                  <a:srgbClr val="000000">
                    <a:alpha val="43137"/>
                  </a:srgbClr>
                </a:outerShdw>
              </a:effectLst>
              <a:latin typeface="Arial Black"/>
              <a:cs typeface="+mn-cs"/>
            </a:endParaRPr>
          </a:p>
        </p:txBody>
      </p:sp>
    </p:spTree>
  </p:cSld>
  <p:clrMapOvr>
    <a:masterClrMapping/>
  </p:clrMapOvr>
  <p:transition spd="slow">
    <p:cut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66"/>
          <p:cNvSpPr txBox="1">
            <a:spLocks noChangeArrowheads="1"/>
          </p:cNvSpPr>
          <p:nvPr/>
        </p:nvSpPr>
        <p:spPr bwMode="auto">
          <a:xfrm>
            <a:off x="5030788" y="6092825"/>
            <a:ext cx="3862387" cy="396875"/>
          </a:xfrm>
          <a:prstGeom prst="rect">
            <a:avLst/>
          </a:prstGeom>
          <a:noFill/>
          <a:ln w="9525" algn="ctr">
            <a:noFill/>
            <a:miter lim="800000"/>
            <a:headEnd/>
            <a:tailEnd/>
          </a:ln>
        </p:spPr>
        <p:txBody>
          <a:bodyPr>
            <a:spAutoFit/>
          </a:bodyPr>
          <a:lstStyle/>
          <a:p>
            <a:pPr algn="ctr"/>
            <a:r>
              <a:rPr lang="el-GR" sz="1800" b="1">
                <a:latin typeface="Arial" charset="0"/>
              </a:rPr>
              <a:t>Επιμέλεια: Σαμαράς Πασχάλης</a:t>
            </a:r>
            <a:r>
              <a:rPr lang="el-GR" b="1">
                <a:latin typeface="Arial" charset="0"/>
              </a:rPr>
              <a:t> </a:t>
            </a:r>
          </a:p>
        </p:txBody>
      </p:sp>
      <p:sp>
        <p:nvSpPr>
          <p:cNvPr id="7171" name="Text Box 82"/>
          <p:cNvSpPr txBox="1">
            <a:spLocks noChangeArrowheads="1"/>
          </p:cNvSpPr>
          <p:nvPr/>
        </p:nvSpPr>
        <p:spPr bwMode="auto">
          <a:xfrm>
            <a:off x="0" y="6165850"/>
            <a:ext cx="898525" cy="304800"/>
          </a:xfrm>
          <a:prstGeom prst="rect">
            <a:avLst/>
          </a:prstGeom>
          <a:noFill/>
          <a:ln w="9525">
            <a:noFill/>
            <a:miter lim="800000"/>
            <a:headEnd/>
            <a:tailEnd/>
          </a:ln>
        </p:spPr>
        <p:txBody>
          <a:bodyPr>
            <a:spAutoFit/>
          </a:bodyPr>
          <a:lstStyle/>
          <a:p>
            <a:pPr algn="ctr">
              <a:spcBef>
                <a:spcPct val="50000"/>
              </a:spcBef>
            </a:pPr>
            <a:r>
              <a:rPr lang="el-GR" sz="1400"/>
              <a:t>2008 -09</a:t>
            </a:r>
          </a:p>
        </p:txBody>
      </p:sp>
      <p:sp>
        <p:nvSpPr>
          <p:cNvPr id="8" name="7 - TextBox"/>
          <p:cNvSpPr txBox="1"/>
          <p:nvPr/>
        </p:nvSpPr>
        <p:spPr>
          <a:xfrm>
            <a:off x="214282" y="357166"/>
            <a:ext cx="428628" cy="5509200"/>
          </a:xfrm>
          <a:prstGeom prst="rect">
            <a:avLst/>
          </a:prstGeom>
          <a:noFill/>
        </p:spPr>
        <p:txBody>
          <a:bodyPr>
            <a:spAutoFit/>
          </a:bodyPr>
          <a:lstStyle/>
          <a:p>
            <a:pPr>
              <a:defRPr/>
            </a:pPr>
            <a:r>
              <a:rPr lang="el-GR" sz="3200" b="1" dirty="0">
                <a:ln>
                  <a:solidFill>
                    <a:srgbClr val="FF0000"/>
                  </a:solidFill>
                </a:ln>
                <a:solidFill>
                  <a:srgbClr val="FFFF99"/>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ΕΚΦΕ ΣΕΡΡΩΝ</a:t>
            </a:r>
          </a:p>
        </p:txBody>
      </p:sp>
      <p:pic>
        <p:nvPicPr>
          <p:cNvPr id="7173" name="Picture 3"/>
          <p:cNvPicPr>
            <a:picLocks noChangeAspect="1" noChangeArrowheads="1"/>
          </p:cNvPicPr>
          <p:nvPr/>
        </p:nvPicPr>
        <p:blipFill>
          <a:blip r:embed="rId3"/>
          <a:srcRect/>
          <a:stretch>
            <a:fillRect/>
          </a:stretch>
        </p:blipFill>
        <p:spPr bwMode="auto">
          <a:xfrm>
            <a:off x="4572000" y="2071688"/>
            <a:ext cx="4408488" cy="3363912"/>
          </a:xfrm>
          <a:prstGeom prst="rect">
            <a:avLst/>
          </a:prstGeom>
          <a:noFill/>
          <a:ln w="57150">
            <a:solidFill>
              <a:srgbClr val="FF0000"/>
            </a:solidFill>
            <a:miter lim="800000"/>
            <a:headEnd/>
            <a:tailEnd/>
          </a:ln>
        </p:spPr>
      </p:pic>
      <p:pic>
        <p:nvPicPr>
          <p:cNvPr id="7174" name="Picture 4"/>
          <p:cNvPicPr>
            <a:picLocks noChangeAspect="1" noChangeArrowheads="1"/>
          </p:cNvPicPr>
          <p:nvPr/>
        </p:nvPicPr>
        <p:blipFill>
          <a:blip r:embed="rId4"/>
          <a:srcRect/>
          <a:stretch>
            <a:fillRect/>
          </a:stretch>
        </p:blipFill>
        <p:spPr bwMode="auto">
          <a:xfrm>
            <a:off x="1122363" y="2090738"/>
            <a:ext cx="3306762" cy="3338512"/>
          </a:xfrm>
          <a:prstGeom prst="rect">
            <a:avLst/>
          </a:prstGeom>
          <a:noFill/>
          <a:ln w="57150">
            <a:solidFill>
              <a:srgbClr val="FF0000"/>
            </a:solidFill>
            <a:miter lim="800000"/>
            <a:headEnd/>
            <a:tailEnd/>
          </a:ln>
        </p:spPr>
      </p:pic>
      <p:sp>
        <p:nvSpPr>
          <p:cNvPr id="7175" name="8 - TextBox"/>
          <p:cNvSpPr txBox="1">
            <a:spLocks noChangeArrowheads="1"/>
          </p:cNvSpPr>
          <p:nvPr/>
        </p:nvSpPr>
        <p:spPr bwMode="auto">
          <a:xfrm>
            <a:off x="2286000" y="5500688"/>
            <a:ext cx="1146175" cy="400050"/>
          </a:xfrm>
          <a:prstGeom prst="rect">
            <a:avLst/>
          </a:prstGeom>
          <a:noFill/>
          <a:ln w="9525">
            <a:noFill/>
            <a:miter lim="800000"/>
            <a:headEnd/>
            <a:tailEnd/>
          </a:ln>
        </p:spPr>
        <p:txBody>
          <a:bodyPr wrap="none">
            <a:spAutoFit/>
          </a:bodyPr>
          <a:lstStyle/>
          <a:p>
            <a:r>
              <a:rPr lang="el-GR"/>
              <a:t>Εικόνα 1</a:t>
            </a:r>
          </a:p>
        </p:txBody>
      </p:sp>
      <p:sp>
        <p:nvSpPr>
          <p:cNvPr id="7176" name="9 - TextBox"/>
          <p:cNvSpPr txBox="1">
            <a:spLocks noChangeArrowheads="1"/>
          </p:cNvSpPr>
          <p:nvPr/>
        </p:nvSpPr>
        <p:spPr bwMode="auto">
          <a:xfrm>
            <a:off x="6215063" y="5529263"/>
            <a:ext cx="1146175" cy="400050"/>
          </a:xfrm>
          <a:prstGeom prst="rect">
            <a:avLst/>
          </a:prstGeom>
          <a:noFill/>
          <a:ln w="9525">
            <a:noFill/>
            <a:miter lim="800000"/>
            <a:headEnd/>
            <a:tailEnd/>
          </a:ln>
        </p:spPr>
        <p:txBody>
          <a:bodyPr>
            <a:spAutoFit/>
          </a:bodyPr>
          <a:lstStyle/>
          <a:p>
            <a:r>
              <a:rPr lang="el-GR"/>
              <a:t>Εικόνα 2</a:t>
            </a:r>
          </a:p>
        </p:txBody>
      </p:sp>
      <p:sp>
        <p:nvSpPr>
          <p:cNvPr id="10" name="WordArt 76"/>
          <p:cNvSpPr>
            <a:spLocks noChangeArrowheads="1" noChangeShapeType="1" noTextEdit="1"/>
          </p:cNvSpPr>
          <p:nvPr/>
        </p:nvSpPr>
        <p:spPr bwMode="auto">
          <a:xfrm>
            <a:off x="1643042" y="428604"/>
            <a:ext cx="6624638" cy="1054100"/>
          </a:xfrm>
          <a:prstGeom prst="rect">
            <a:avLst/>
          </a:prstGeom>
        </p:spPr>
        <p:txBody>
          <a:bodyPr wrap="none" fromWordArt="1">
            <a:prstTxWarp prst="textPlain">
              <a:avLst>
                <a:gd name="adj" fmla="val 50000"/>
              </a:avLst>
            </a:prstTxWarp>
          </a:bodyPr>
          <a:lstStyle/>
          <a:p>
            <a:pPr algn="ctr">
              <a:defRPr/>
            </a:pPr>
            <a:r>
              <a:rPr lang="el-GR" sz="3600" kern="10" dirty="0">
                <a:ln w="9525">
                  <a:solidFill>
                    <a:srgbClr val="C00000"/>
                  </a:solidFill>
                  <a:round/>
                  <a:headEnd/>
                  <a:tailEnd/>
                </a:ln>
                <a:solidFill>
                  <a:srgbClr val="FFFF00"/>
                </a:solidFill>
                <a:effectLst>
                  <a:glow rad="139700">
                    <a:schemeClr val="accent6">
                      <a:satMod val="175000"/>
                      <a:alpha val="40000"/>
                    </a:schemeClr>
                  </a:glow>
                  <a:outerShdw blurRad="38100" dist="38100" dir="2700000" algn="tl">
                    <a:srgbClr val="000000">
                      <a:alpha val="43137"/>
                    </a:srgbClr>
                  </a:outerShdw>
                </a:effectLst>
                <a:latin typeface="Arial Black"/>
                <a:cs typeface="+mn-cs"/>
              </a:rPr>
              <a:t>Μικροσκοπική παρατήρηση </a:t>
            </a:r>
            <a:r>
              <a:rPr lang="el-GR" sz="3600" kern="10" dirty="0" smtClean="0">
                <a:ln w="9525">
                  <a:solidFill>
                    <a:srgbClr val="C00000"/>
                  </a:solidFill>
                  <a:round/>
                  <a:headEnd/>
                  <a:tailEnd/>
                </a:ln>
                <a:solidFill>
                  <a:srgbClr val="FFFF00"/>
                </a:solidFill>
                <a:effectLst>
                  <a:glow rad="139700">
                    <a:schemeClr val="accent6">
                      <a:satMod val="175000"/>
                      <a:alpha val="40000"/>
                    </a:schemeClr>
                  </a:glow>
                  <a:outerShdw blurRad="38100" dist="38100" dir="2700000" algn="tl">
                    <a:srgbClr val="000000">
                      <a:alpha val="43137"/>
                    </a:srgbClr>
                  </a:outerShdw>
                </a:effectLst>
                <a:latin typeface="Arial Black"/>
                <a:cs typeface="+mn-cs"/>
              </a:rPr>
              <a:t>χρωμοσωμάτων</a:t>
            </a:r>
          </a:p>
          <a:p>
            <a:pPr algn="ctr">
              <a:defRPr/>
            </a:pPr>
            <a:r>
              <a:rPr lang="el-GR" sz="3600" kern="10" dirty="0" smtClean="0">
                <a:ln w="9525">
                  <a:solidFill>
                    <a:srgbClr val="C00000"/>
                  </a:solidFill>
                  <a:round/>
                  <a:headEnd/>
                  <a:tailEnd/>
                </a:ln>
                <a:solidFill>
                  <a:srgbClr val="FFFF00"/>
                </a:solidFill>
                <a:effectLst>
                  <a:glow rad="139700">
                    <a:schemeClr val="accent6">
                      <a:satMod val="175000"/>
                      <a:alpha val="40000"/>
                    </a:schemeClr>
                  </a:glow>
                  <a:outerShdw blurRad="38100" dist="38100" dir="2700000" algn="tl">
                    <a:srgbClr val="000000">
                      <a:alpha val="43137"/>
                    </a:srgbClr>
                  </a:outerShdw>
                </a:effectLst>
                <a:latin typeface="Arial Black"/>
                <a:cs typeface="+mn-cs"/>
              </a:rPr>
              <a:t>Κατασκευή καρυότυπου</a:t>
            </a:r>
            <a:endParaRPr lang="el-GR" sz="3600" kern="10" dirty="0">
              <a:ln w="9525">
                <a:solidFill>
                  <a:srgbClr val="C00000"/>
                </a:solidFill>
                <a:round/>
                <a:headEnd/>
                <a:tailEnd/>
              </a:ln>
              <a:solidFill>
                <a:srgbClr val="FFFF00"/>
              </a:solidFill>
              <a:effectLst>
                <a:glow rad="139700">
                  <a:schemeClr val="accent6">
                    <a:satMod val="175000"/>
                    <a:alpha val="40000"/>
                  </a:schemeClr>
                </a:glow>
                <a:outerShdw blurRad="38100" dist="38100" dir="2700000" algn="tl">
                  <a:srgbClr val="000000">
                    <a:alpha val="43137"/>
                  </a:srgbClr>
                </a:outerShdw>
              </a:effectLst>
              <a:latin typeface="Arial Black"/>
              <a:cs typeface="+mn-cs"/>
            </a:endParaRPr>
          </a:p>
        </p:txBody>
      </p:sp>
    </p:spTree>
  </p:cSld>
  <p:clrMapOvr>
    <a:masterClrMapping/>
  </p:clrMapOvr>
  <p:transition spd="slow">
    <p:cut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66"/>
          <p:cNvSpPr txBox="1">
            <a:spLocks noChangeArrowheads="1"/>
          </p:cNvSpPr>
          <p:nvPr/>
        </p:nvSpPr>
        <p:spPr bwMode="auto">
          <a:xfrm>
            <a:off x="3214678" y="6461125"/>
            <a:ext cx="3862387" cy="396875"/>
          </a:xfrm>
          <a:prstGeom prst="rect">
            <a:avLst/>
          </a:prstGeom>
          <a:noFill/>
          <a:ln w="9525" algn="ctr">
            <a:noFill/>
            <a:miter lim="800000"/>
            <a:headEnd/>
            <a:tailEnd/>
          </a:ln>
        </p:spPr>
        <p:txBody>
          <a:bodyPr>
            <a:spAutoFit/>
          </a:bodyPr>
          <a:lstStyle/>
          <a:p>
            <a:pPr algn="ctr"/>
            <a:r>
              <a:rPr lang="el-GR" sz="1800" b="1" dirty="0">
                <a:latin typeface="Arial" charset="0"/>
              </a:rPr>
              <a:t>Επιμέλεια: Σαμαράς Πασχάλης</a:t>
            </a:r>
            <a:r>
              <a:rPr lang="el-GR" b="1" dirty="0">
                <a:latin typeface="Arial" charset="0"/>
              </a:rPr>
              <a:t> </a:t>
            </a:r>
          </a:p>
        </p:txBody>
      </p:sp>
      <p:sp>
        <p:nvSpPr>
          <p:cNvPr id="10243" name="Text Box 82"/>
          <p:cNvSpPr txBox="1">
            <a:spLocks noChangeArrowheads="1"/>
          </p:cNvSpPr>
          <p:nvPr/>
        </p:nvSpPr>
        <p:spPr bwMode="auto">
          <a:xfrm>
            <a:off x="0" y="6165850"/>
            <a:ext cx="898525" cy="304800"/>
          </a:xfrm>
          <a:prstGeom prst="rect">
            <a:avLst/>
          </a:prstGeom>
          <a:noFill/>
          <a:ln w="9525">
            <a:noFill/>
            <a:miter lim="800000"/>
            <a:headEnd/>
            <a:tailEnd/>
          </a:ln>
        </p:spPr>
        <p:txBody>
          <a:bodyPr>
            <a:spAutoFit/>
          </a:bodyPr>
          <a:lstStyle/>
          <a:p>
            <a:pPr algn="ctr">
              <a:spcBef>
                <a:spcPct val="50000"/>
              </a:spcBef>
            </a:pPr>
            <a:r>
              <a:rPr lang="el-GR" sz="1400"/>
              <a:t>2008 -09</a:t>
            </a:r>
          </a:p>
        </p:txBody>
      </p:sp>
      <p:sp>
        <p:nvSpPr>
          <p:cNvPr id="8" name="7 - TextBox"/>
          <p:cNvSpPr txBox="1"/>
          <p:nvPr/>
        </p:nvSpPr>
        <p:spPr>
          <a:xfrm>
            <a:off x="214282" y="357166"/>
            <a:ext cx="428628" cy="5509200"/>
          </a:xfrm>
          <a:prstGeom prst="rect">
            <a:avLst/>
          </a:prstGeom>
          <a:noFill/>
        </p:spPr>
        <p:txBody>
          <a:bodyPr>
            <a:spAutoFit/>
          </a:bodyPr>
          <a:lstStyle/>
          <a:p>
            <a:pPr>
              <a:defRPr/>
            </a:pPr>
            <a:r>
              <a:rPr lang="el-GR" sz="3200" b="1" dirty="0">
                <a:ln>
                  <a:solidFill>
                    <a:srgbClr val="FF0000"/>
                  </a:solidFill>
                </a:ln>
                <a:solidFill>
                  <a:srgbClr val="FFFF99"/>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ΕΚΦΕ ΣΕΡΡΩΝ</a:t>
            </a:r>
          </a:p>
        </p:txBody>
      </p:sp>
      <p:pic>
        <p:nvPicPr>
          <p:cNvPr id="10246" name="12 - Εικόνα" descr="A_1b.JPG"/>
          <p:cNvPicPr>
            <a:picLocks noChangeAspect="1"/>
          </p:cNvPicPr>
          <p:nvPr/>
        </p:nvPicPr>
        <p:blipFill>
          <a:blip r:embed="rId3" cstate="email"/>
          <a:srcRect/>
          <a:stretch>
            <a:fillRect/>
          </a:stretch>
        </p:blipFill>
        <p:spPr bwMode="auto">
          <a:xfrm>
            <a:off x="928662" y="2428868"/>
            <a:ext cx="3163887" cy="3286125"/>
          </a:xfrm>
          <a:prstGeom prst="rect">
            <a:avLst/>
          </a:prstGeom>
          <a:noFill/>
          <a:ln w="9525">
            <a:noFill/>
            <a:miter lim="800000"/>
            <a:headEnd/>
            <a:tailEnd/>
          </a:ln>
        </p:spPr>
      </p:pic>
      <p:pic>
        <p:nvPicPr>
          <p:cNvPr id="10247" name="13 - Εικόνα" descr="a_5_kar.jpg"/>
          <p:cNvPicPr>
            <a:picLocks noChangeAspect="1"/>
          </p:cNvPicPr>
          <p:nvPr/>
        </p:nvPicPr>
        <p:blipFill>
          <a:blip r:embed="rId4" cstate="email"/>
          <a:srcRect/>
          <a:stretch>
            <a:fillRect/>
          </a:stretch>
        </p:blipFill>
        <p:spPr bwMode="auto">
          <a:xfrm>
            <a:off x="4357686" y="3000372"/>
            <a:ext cx="1643063" cy="2286000"/>
          </a:xfrm>
          <a:prstGeom prst="rect">
            <a:avLst/>
          </a:prstGeom>
          <a:noFill/>
          <a:ln w="9525">
            <a:noFill/>
            <a:miter lim="800000"/>
            <a:headEnd/>
            <a:tailEnd/>
          </a:ln>
        </p:spPr>
      </p:pic>
      <p:pic>
        <p:nvPicPr>
          <p:cNvPr id="10248" name="14 - Εικόνα" descr="a_5_kar_c.jpg"/>
          <p:cNvPicPr>
            <a:picLocks noChangeAspect="1"/>
          </p:cNvPicPr>
          <p:nvPr/>
        </p:nvPicPr>
        <p:blipFill>
          <a:blip r:embed="rId5" cstate="email">
            <a:lum contrast="31000"/>
          </a:blip>
          <a:srcRect/>
          <a:stretch>
            <a:fillRect/>
          </a:stretch>
        </p:blipFill>
        <p:spPr bwMode="auto">
          <a:xfrm>
            <a:off x="6214070" y="2286000"/>
            <a:ext cx="2774355" cy="3857644"/>
          </a:xfrm>
          <a:prstGeom prst="rect">
            <a:avLst/>
          </a:prstGeom>
          <a:noFill/>
          <a:ln w="9525">
            <a:noFill/>
            <a:miter lim="800000"/>
            <a:headEnd/>
            <a:tailEnd/>
          </a:ln>
        </p:spPr>
      </p:pic>
      <p:sp>
        <p:nvSpPr>
          <p:cNvPr id="10249" name="8 - TextBox"/>
          <p:cNvSpPr txBox="1">
            <a:spLocks noChangeArrowheads="1"/>
          </p:cNvSpPr>
          <p:nvPr/>
        </p:nvSpPr>
        <p:spPr bwMode="auto">
          <a:xfrm>
            <a:off x="2428860" y="1785926"/>
            <a:ext cx="4483920" cy="400110"/>
          </a:xfrm>
          <a:prstGeom prst="rect">
            <a:avLst/>
          </a:prstGeom>
          <a:noFill/>
          <a:ln w="9525">
            <a:noFill/>
            <a:miter lim="800000"/>
            <a:headEnd/>
            <a:tailEnd/>
          </a:ln>
        </p:spPr>
        <p:txBody>
          <a:bodyPr wrap="none">
            <a:spAutoFit/>
          </a:bodyPr>
          <a:lstStyle/>
          <a:p>
            <a:r>
              <a:rPr lang="el-GR" dirty="0"/>
              <a:t>Προσπάθεια </a:t>
            </a:r>
            <a:r>
              <a:rPr lang="el-GR" dirty="0" smtClean="0"/>
              <a:t>κατασκευής καρυότυπου </a:t>
            </a:r>
            <a:endParaRPr lang="el-GR" dirty="0"/>
          </a:p>
        </p:txBody>
      </p:sp>
      <p:cxnSp>
        <p:nvCxnSpPr>
          <p:cNvPr id="11" name="10 - Ευθύγραμμο βέλος σύνδεσης"/>
          <p:cNvCxnSpPr/>
          <p:nvPr/>
        </p:nvCxnSpPr>
        <p:spPr>
          <a:xfrm>
            <a:off x="3786182" y="3071810"/>
            <a:ext cx="571500" cy="158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16 - Ευθύγραμμο βέλος σύνδεσης"/>
          <p:cNvCxnSpPr/>
          <p:nvPr/>
        </p:nvCxnSpPr>
        <p:spPr>
          <a:xfrm>
            <a:off x="5786446" y="3071810"/>
            <a:ext cx="428628" cy="158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2" name="WordArt 76"/>
          <p:cNvSpPr>
            <a:spLocks noChangeArrowheads="1" noChangeShapeType="1" noTextEdit="1"/>
          </p:cNvSpPr>
          <p:nvPr/>
        </p:nvSpPr>
        <p:spPr bwMode="auto">
          <a:xfrm>
            <a:off x="1643042" y="428604"/>
            <a:ext cx="6624638" cy="1054100"/>
          </a:xfrm>
          <a:prstGeom prst="rect">
            <a:avLst/>
          </a:prstGeom>
        </p:spPr>
        <p:txBody>
          <a:bodyPr wrap="none" fromWordArt="1">
            <a:prstTxWarp prst="textPlain">
              <a:avLst>
                <a:gd name="adj" fmla="val 50000"/>
              </a:avLst>
            </a:prstTxWarp>
          </a:bodyPr>
          <a:lstStyle/>
          <a:p>
            <a:pPr algn="ctr">
              <a:defRPr/>
            </a:pPr>
            <a:r>
              <a:rPr lang="el-GR" sz="3600" kern="10" dirty="0">
                <a:ln w="9525">
                  <a:solidFill>
                    <a:srgbClr val="C00000"/>
                  </a:solidFill>
                  <a:round/>
                  <a:headEnd/>
                  <a:tailEnd/>
                </a:ln>
                <a:solidFill>
                  <a:srgbClr val="FFFF00"/>
                </a:solidFill>
                <a:effectLst>
                  <a:glow rad="139700">
                    <a:schemeClr val="accent6">
                      <a:satMod val="175000"/>
                      <a:alpha val="40000"/>
                    </a:schemeClr>
                  </a:glow>
                  <a:outerShdw blurRad="38100" dist="38100" dir="2700000" algn="tl">
                    <a:srgbClr val="000000">
                      <a:alpha val="43137"/>
                    </a:srgbClr>
                  </a:outerShdw>
                </a:effectLst>
                <a:latin typeface="Arial Black"/>
                <a:cs typeface="+mn-cs"/>
              </a:rPr>
              <a:t>Μικροσκοπική παρατήρηση </a:t>
            </a:r>
            <a:r>
              <a:rPr lang="el-GR" sz="3600" kern="10" dirty="0" smtClean="0">
                <a:ln w="9525">
                  <a:solidFill>
                    <a:srgbClr val="C00000"/>
                  </a:solidFill>
                  <a:round/>
                  <a:headEnd/>
                  <a:tailEnd/>
                </a:ln>
                <a:solidFill>
                  <a:srgbClr val="FFFF00"/>
                </a:solidFill>
                <a:effectLst>
                  <a:glow rad="139700">
                    <a:schemeClr val="accent6">
                      <a:satMod val="175000"/>
                      <a:alpha val="40000"/>
                    </a:schemeClr>
                  </a:glow>
                  <a:outerShdw blurRad="38100" dist="38100" dir="2700000" algn="tl">
                    <a:srgbClr val="000000">
                      <a:alpha val="43137"/>
                    </a:srgbClr>
                  </a:outerShdw>
                </a:effectLst>
                <a:latin typeface="Arial Black"/>
                <a:cs typeface="+mn-cs"/>
              </a:rPr>
              <a:t>χρωμοσωμάτων</a:t>
            </a:r>
          </a:p>
          <a:p>
            <a:pPr algn="ctr">
              <a:defRPr/>
            </a:pPr>
            <a:r>
              <a:rPr lang="el-GR" sz="3600" kern="10" dirty="0" smtClean="0">
                <a:ln w="9525">
                  <a:solidFill>
                    <a:srgbClr val="C00000"/>
                  </a:solidFill>
                  <a:round/>
                  <a:headEnd/>
                  <a:tailEnd/>
                </a:ln>
                <a:solidFill>
                  <a:srgbClr val="FFFF00"/>
                </a:solidFill>
                <a:effectLst>
                  <a:glow rad="139700">
                    <a:schemeClr val="accent6">
                      <a:satMod val="175000"/>
                      <a:alpha val="40000"/>
                    </a:schemeClr>
                  </a:glow>
                  <a:outerShdw blurRad="38100" dist="38100" dir="2700000" algn="tl">
                    <a:srgbClr val="000000">
                      <a:alpha val="43137"/>
                    </a:srgbClr>
                  </a:outerShdw>
                </a:effectLst>
                <a:latin typeface="Arial Black"/>
                <a:cs typeface="+mn-cs"/>
              </a:rPr>
              <a:t>Κατασκευή καρυότυπου</a:t>
            </a:r>
            <a:endParaRPr lang="el-GR" sz="3600" kern="10" dirty="0">
              <a:ln w="9525">
                <a:solidFill>
                  <a:srgbClr val="C00000"/>
                </a:solidFill>
                <a:round/>
                <a:headEnd/>
                <a:tailEnd/>
              </a:ln>
              <a:solidFill>
                <a:srgbClr val="FFFF00"/>
              </a:solidFill>
              <a:effectLst>
                <a:glow rad="139700">
                  <a:schemeClr val="accent6">
                    <a:satMod val="175000"/>
                    <a:alpha val="40000"/>
                  </a:schemeClr>
                </a:glow>
                <a:outerShdw blurRad="38100" dist="38100" dir="2700000" algn="tl">
                  <a:srgbClr val="000000">
                    <a:alpha val="43137"/>
                  </a:srgbClr>
                </a:outerShdw>
              </a:effectLst>
              <a:latin typeface="Arial Black"/>
              <a:cs typeface="+mn-cs"/>
            </a:endParaRPr>
          </a:p>
        </p:txBody>
      </p:sp>
    </p:spTree>
  </p:cSld>
  <p:clrMapOvr>
    <a:masterClrMapping/>
  </p:clrMapOvr>
  <p:transition spd="slow">
    <p:cut thruBlk="1"/>
  </p:transition>
  <p:timing>
    <p:tnLst>
      <p:par>
        <p:cTn id="1" dur="indefinite" restart="never" nodeType="tmRoot"/>
      </p:par>
    </p:tnLst>
  </p:timing>
</p:sld>
</file>

<file path=ppt/theme/theme1.xml><?xml version="1.0" encoding="utf-8"?>
<a:theme xmlns:a="http://schemas.openxmlformats.org/drawingml/2006/main" name="Αναλαμπή">
  <a:themeElements>
    <a:clrScheme name="Αναλαμπή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Αναλαμπή">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Αναλαμπή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Αναλαμπή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Αναλαμπή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Αναλαμπή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Αναλαμπή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Αναλαμπή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Αναλαμπή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Αναλαμπή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Αναλαμπή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2681</TotalTime>
  <Words>553</Words>
  <Application>Microsoft Office PowerPoint</Application>
  <PresentationFormat>Προβολή στην οθόνη (4:3)</PresentationFormat>
  <Paragraphs>116</Paragraphs>
  <Slides>11</Slides>
  <Notes>11</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Αναλαμπή</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vector>
  </TitlesOfParts>
  <Company>mtos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Παρατήρηση χρωμοσωμάτων</dc:title>
  <dc:subject>Εργαστήριο Βιολογίας</dc:subject>
  <dc:creator>Σαμαράς Πασχάλης</dc:creator>
  <cp:lastModifiedBy>Windows User</cp:lastModifiedBy>
  <cp:revision>129</cp:revision>
  <dcterms:created xsi:type="dcterms:W3CDTF">2007-02-01T21:45:17Z</dcterms:created>
  <dcterms:modified xsi:type="dcterms:W3CDTF">2009-03-25T17:50:42Z</dcterms:modified>
</cp:coreProperties>
</file>