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259" r:id="rId3"/>
    <p:sldId id="258" r:id="rId4"/>
    <p:sldId id="260" r:id="rId5"/>
    <p:sldId id="261" r:id="rId6"/>
    <p:sldId id="266" r:id="rId7"/>
    <p:sldId id="265" r:id="rId8"/>
    <p:sldId id="262" r:id="rId9"/>
    <p:sldId id="264" r:id="rId10"/>
    <p:sldId id="267" r:id="rId11"/>
    <p:sldId id="268" r:id="rId12"/>
    <p:sldId id="269" r:id="rId13"/>
    <p:sldId id="270" r:id="rId14"/>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7" autoAdjust="0"/>
    <p:restoredTop sz="94714" autoAdjust="0"/>
  </p:normalViewPr>
  <p:slideViewPr>
    <p:cSldViewPr>
      <p:cViewPr varScale="1">
        <p:scale>
          <a:sx n="88" d="100"/>
          <a:sy n="88" d="100"/>
        </p:scale>
        <p:origin x="-43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6D93459-92DE-4306-B843-2FA2E34D0C7E}" type="datetimeFigureOut">
              <a:rPr lang="el-GR"/>
              <a:pPr>
                <a:defRPr/>
              </a:pPr>
              <a:t>16/3/2009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92E803CD-8BC7-42B3-B16A-5497060BBB7A}"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3315"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13316"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3851A6-6F95-42B4-B32F-3FD7F3E2588D}" type="slidenum">
              <a:rPr lang="el-GR" b="1">
                <a:solidFill>
                  <a:srgbClr val="000000"/>
                </a:solidFill>
                <a:latin typeface="Tahoma" pitchFamily="34" charset="0"/>
              </a:rPr>
              <a:pPr fontAlgn="base">
                <a:spcBef>
                  <a:spcPct val="0"/>
                </a:spcBef>
                <a:spcAft>
                  <a:spcPct val="0"/>
                </a:spcAft>
              </a:pPr>
              <a:t>1</a:t>
            </a:fld>
            <a:endParaRPr lang="el-GR" b="1">
              <a:solidFill>
                <a:srgbClr val="000000"/>
              </a:solidFill>
              <a:latin typeface="Tahoma"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150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21508"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F5946E-C1D1-4787-BA1E-412F94575ED7}" type="slidenum">
              <a:rPr lang="el-GR" b="1">
                <a:solidFill>
                  <a:srgbClr val="000000"/>
                </a:solidFill>
                <a:latin typeface="Tahoma" pitchFamily="34" charset="0"/>
              </a:rPr>
              <a:pPr fontAlgn="base">
                <a:spcBef>
                  <a:spcPct val="0"/>
                </a:spcBef>
                <a:spcAft>
                  <a:spcPct val="0"/>
                </a:spcAft>
              </a:pPr>
              <a:t>10</a:t>
            </a:fld>
            <a:endParaRPr lang="el-GR" b="1">
              <a:solidFill>
                <a:srgbClr val="000000"/>
              </a:solidFill>
              <a:latin typeface="Tahoma"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150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21508"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F5946E-C1D1-4787-BA1E-412F94575ED7}" type="slidenum">
              <a:rPr lang="el-GR" b="1">
                <a:solidFill>
                  <a:srgbClr val="000000"/>
                </a:solidFill>
                <a:latin typeface="Tahoma" pitchFamily="34" charset="0"/>
              </a:rPr>
              <a:pPr fontAlgn="base">
                <a:spcBef>
                  <a:spcPct val="0"/>
                </a:spcBef>
                <a:spcAft>
                  <a:spcPct val="0"/>
                </a:spcAft>
              </a:pPr>
              <a:t>11</a:t>
            </a:fld>
            <a:endParaRPr lang="el-GR" b="1">
              <a:solidFill>
                <a:srgbClr val="000000"/>
              </a:solidFill>
              <a:latin typeface="Tahoma"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150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21508"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F5946E-C1D1-4787-BA1E-412F94575ED7}" type="slidenum">
              <a:rPr lang="el-GR" b="1">
                <a:solidFill>
                  <a:srgbClr val="000000"/>
                </a:solidFill>
                <a:latin typeface="Tahoma" pitchFamily="34" charset="0"/>
              </a:rPr>
              <a:pPr fontAlgn="base">
                <a:spcBef>
                  <a:spcPct val="0"/>
                </a:spcBef>
                <a:spcAft>
                  <a:spcPct val="0"/>
                </a:spcAft>
              </a:pPr>
              <a:t>12</a:t>
            </a:fld>
            <a:endParaRPr lang="el-GR" b="1">
              <a:solidFill>
                <a:srgbClr val="000000"/>
              </a:solidFill>
              <a:latin typeface="Tahoma"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150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21508"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F5946E-C1D1-4787-BA1E-412F94575ED7}" type="slidenum">
              <a:rPr lang="el-GR" b="1">
                <a:solidFill>
                  <a:srgbClr val="000000"/>
                </a:solidFill>
                <a:latin typeface="Tahoma" pitchFamily="34" charset="0"/>
              </a:rPr>
              <a:pPr fontAlgn="base">
                <a:spcBef>
                  <a:spcPct val="0"/>
                </a:spcBef>
                <a:spcAft>
                  <a:spcPct val="0"/>
                </a:spcAft>
              </a:pPr>
              <a:t>13</a:t>
            </a:fld>
            <a:endParaRPr lang="el-GR" b="1">
              <a:solidFill>
                <a:srgbClr val="000000"/>
              </a:solidFill>
              <a:latin typeface="Tahoma"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433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14340"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596F1E-B8DF-4B57-983E-B226CF68F0D5}" type="slidenum">
              <a:rPr lang="el-GR" b="1">
                <a:solidFill>
                  <a:srgbClr val="000000"/>
                </a:solidFill>
                <a:latin typeface="Tahoma" pitchFamily="34" charset="0"/>
              </a:rPr>
              <a:pPr fontAlgn="base">
                <a:spcBef>
                  <a:spcPct val="0"/>
                </a:spcBef>
                <a:spcAft>
                  <a:spcPct val="0"/>
                </a:spcAft>
              </a:pPr>
              <a:t>2</a:t>
            </a:fld>
            <a:endParaRPr lang="el-GR" b="1">
              <a:solidFill>
                <a:srgbClr val="000000"/>
              </a:solidFill>
              <a:latin typeface="Tahoma"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5363"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15364"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4F86E2-CE7F-4437-81B2-83A35F9A4792}" type="slidenum">
              <a:rPr lang="el-GR" b="1">
                <a:solidFill>
                  <a:srgbClr val="000000"/>
                </a:solidFill>
                <a:latin typeface="Tahoma" pitchFamily="34" charset="0"/>
              </a:rPr>
              <a:pPr fontAlgn="base">
                <a:spcBef>
                  <a:spcPct val="0"/>
                </a:spcBef>
                <a:spcAft>
                  <a:spcPct val="0"/>
                </a:spcAft>
              </a:pPr>
              <a:t>3</a:t>
            </a:fld>
            <a:endParaRPr lang="el-GR" b="1">
              <a:solidFill>
                <a:srgbClr val="000000"/>
              </a:solidFill>
              <a:latin typeface="Tahoma"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638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16388"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D94BA7-E813-4E28-B0D6-34FDE5F29D1D}" type="slidenum">
              <a:rPr lang="el-GR" b="1">
                <a:solidFill>
                  <a:srgbClr val="000000"/>
                </a:solidFill>
                <a:latin typeface="Tahoma" pitchFamily="34" charset="0"/>
              </a:rPr>
              <a:pPr fontAlgn="base">
                <a:spcBef>
                  <a:spcPct val="0"/>
                </a:spcBef>
                <a:spcAft>
                  <a:spcPct val="0"/>
                </a:spcAft>
              </a:pPr>
              <a:t>4</a:t>
            </a:fld>
            <a:endParaRPr lang="el-GR" b="1">
              <a:solidFill>
                <a:srgbClr val="000000"/>
              </a:solidFill>
              <a:latin typeface="Tahoma"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741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17412"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CCBC18-5DBD-4D30-981B-3E194990965E}" type="slidenum">
              <a:rPr lang="el-GR" b="1">
                <a:solidFill>
                  <a:srgbClr val="000000"/>
                </a:solidFill>
                <a:latin typeface="Tahoma" pitchFamily="34" charset="0"/>
              </a:rPr>
              <a:pPr fontAlgn="base">
                <a:spcBef>
                  <a:spcPct val="0"/>
                </a:spcBef>
                <a:spcAft>
                  <a:spcPct val="0"/>
                </a:spcAft>
              </a:pPr>
              <a:t>5</a:t>
            </a:fld>
            <a:endParaRPr lang="el-GR" b="1">
              <a:solidFill>
                <a:srgbClr val="000000"/>
              </a:solidFill>
              <a:latin typeface="Tahoma"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8435"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18436"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D8C95B-2E6D-4E11-B63F-6CE73B8FDB9B}" type="slidenum">
              <a:rPr lang="el-GR" b="1">
                <a:solidFill>
                  <a:srgbClr val="000000"/>
                </a:solidFill>
                <a:latin typeface="Tahoma" pitchFamily="34" charset="0"/>
              </a:rPr>
              <a:pPr fontAlgn="base">
                <a:spcBef>
                  <a:spcPct val="0"/>
                </a:spcBef>
                <a:spcAft>
                  <a:spcPct val="0"/>
                </a:spcAft>
              </a:pPr>
              <a:t>6</a:t>
            </a:fld>
            <a:endParaRPr lang="el-GR" b="1">
              <a:solidFill>
                <a:srgbClr val="000000"/>
              </a:solidFill>
              <a:latin typeface="Tahoma"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945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19460"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247526-9FF7-45DF-A642-0387D9E466FB}" type="slidenum">
              <a:rPr lang="el-GR" b="1">
                <a:solidFill>
                  <a:srgbClr val="000000"/>
                </a:solidFill>
                <a:latin typeface="Tahoma" pitchFamily="34" charset="0"/>
              </a:rPr>
              <a:pPr fontAlgn="base">
                <a:spcBef>
                  <a:spcPct val="0"/>
                </a:spcBef>
                <a:spcAft>
                  <a:spcPct val="0"/>
                </a:spcAft>
              </a:pPr>
              <a:t>7</a:t>
            </a:fld>
            <a:endParaRPr lang="el-GR" b="1">
              <a:solidFill>
                <a:srgbClr val="000000"/>
              </a:solidFill>
              <a:latin typeface="Tahoma"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0483"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20484"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381E5F-11A3-48E3-A738-AC01E9C4E48F}" type="slidenum">
              <a:rPr lang="el-GR" b="1">
                <a:solidFill>
                  <a:srgbClr val="000000"/>
                </a:solidFill>
                <a:latin typeface="Tahoma" pitchFamily="34" charset="0"/>
              </a:rPr>
              <a:pPr fontAlgn="base">
                <a:spcBef>
                  <a:spcPct val="0"/>
                </a:spcBef>
                <a:spcAft>
                  <a:spcPct val="0"/>
                </a:spcAft>
              </a:pPr>
              <a:t>8</a:t>
            </a:fld>
            <a:endParaRPr lang="el-GR" b="1">
              <a:solidFill>
                <a:srgbClr val="000000"/>
              </a:solidFill>
              <a:latin typeface="Tahoma"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150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21508"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F5946E-C1D1-4787-BA1E-412F94575ED7}" type="slidenum">
              <a:rPr lang="el-GR" b="1">
                <a:solidFill>
                  <a:srgbClr val="000000"/>
                </a:solidFill>
                <a:latin typeface="Tahoma" pitchFamily="34" charset="0"/>
              </a:rPr>
              <a:pPr fontAlgn="base">
                <a:spcBef>
                  <a:spcPct val="0"/>
                </a:spcBef>
                <a:spcAft>
                  <a:spcPct val="0"/>
                </a:spcAft>
              </a:pPr>
              <a:t>9</a:t>
            </a:fld>
            <a:endParaRPr lang="el-GR" b="1">
              <a:solidFill>
                <a:srgbClr val="000000"/>
              </a:solidFill>
              <a:latin typeface="Tahom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el-GR">
                  <a:solidFill>
                    <a:srgbClr val="FFFFFF"/>
                  </a:solidFill>
                  <a:latin typeface="Tahoma" pitchFamily="34" charset="0"/>
                  <a:cs typeface="+mn-cs"/>
                </a:endParaRPr>
              </a:p>
            </p:txBody>
          </p:sp>
          <p:sp>
            <p:nvSpPr>
              <p:cNvPr id="17"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l-GR">
                  <a:solidFill>
                    <a:srgbClr val="FFFFFF"/>
                  </a:solidFill>
                  <a:latin typeface="Tahoma" pitchFamily="34" charset="0"/>
                  <a:cs typeface="+mn-cs"/>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l-GR">
                <a:solidFill>
                  <a:srgbClr val="FFFFFF"/>
                </a:solidFill>
                <a:latin typeface="Tahoma" pitchFamily="34" charset="0"/>
                <a:cs typeface="+mn-cs"/>
              </a:endParaRPr>
            </a:p>
          </p:txBody>
        </p:sp>
        <p:sp>
          <p:nvSpPr>
            <p:cNvPr id="7"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el-GR">
                <a:solidFill>
                  <a:srgbClr val="FFFFFF"/>
                </a:solidFill>
                <a:latin typeface="Tahoma" pitchFamily="34" charset="0"/>
                <a:cs typeface="+mn-cs"/>
              </a:endParaRPr>
            </a:p>
          </p:txBody>
        </p:sp>
        <p:sp>
          <p:nvSpPr>
            <p:cNvPr id="8"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el-GR">
                <a:solidFill>
                  <a:srgbClr val="FFFFFF"/>
                </a:solidFill>
                <a:latin typeface="Tahoma" pitchFamily="34" charset="0"/>
                <a:cs typeface="+mn-cs"/>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l-GR">
                  <a:solidFill>
                    <a:srgbClr val="FFFFFF"/>
                  </a:solidFill>
                  <a:latin typeface="Tahoma" pitchFamily="34" charset="0"/>
                  <a:cs typeface="+mn-cs"/>
                </a:endParaRPr>
              </a:p>
            </p:txBody>
          </p:sp>
          <p:sp>
            <p:nvSpPr>
              <p:cNvPr id="11"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l-GR">
                  <a:solidFill>
                    <a:srgbClr val="FFFFFF"/>
                  </a:solidFill>
                  <a:latin typeface="Tahoma" pitchFamily="34" charset="0"/>
                  <a:cs typeface="+mn-cs"/>
                </a:endParaRPr>
              </a:p>
            </p:txBody>
          </p:sp>
          <p:sp>
            <p:nvSpPr>
              <p:cNvPr id="12"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l-GR">
                  <a:solidFill>
                    <a:srgbClr val="FFFFFF"/>
                  </a:solidFill>
                  <a:latin typeface="Tahoma" pitchFamily="34" charset="0"/>
                  <a:cs typeface="+mn-cs"/>
                </a:endParaRPr>
              </a:p>
            </p:txBody>
          </p:sp>
          <p:sp>
            <p:nvSpPr>
              <p:cNvPr id="13"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el-GR">
                  <a:solidFill>
                    <a:srgbClr val="FFFFFF"/>
                  </a:solidFill>
                  <a:latin typeface="Tahoma" pitchFamily="34" charset="0"/>
                  <a:cs typeface="+mn-cs"/>
                </a:endParaRPr>
              </a:p>
            </p:txBody>
          </p:sp>
          <p:sp>
            <p:nvSpPr>
              <p:cNvPr id="14"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el-GR">
                  <a:solidFill>
                    <a:srgbClr val="FFFFFF"/>
                  </a:solidFill>
                  <a:latin typeface="Tahoma" pitchFamily="34" charset="0"/>
                  <a:cs typeface="+mn-cs"/>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l-GR">
                  <a:solidFill>
                    <a:srgbClr val="FFFFFF"/>
                  </a:solidFill>
                  <a:latin typeface="Tahoma" pitchFamily="34" charset="0"/>
                  <a:cs typeface="+mn-cs"/>
                </a:endParaRPr>
              </a:p>
            </p:txBody>
          </p:sp>
        </p:grpSp>
      </p:grpSp>
      <p:sp>
        <p:nvSpPr>
          <p:cNvPr id="81936" name="Rectangle 16"/>
          <p:cNvSpPr>
            <a:spLocks noGrp="1" noChangeArrowheads="1"/>
          </p:cNvSpPr>
          <p:nvPr>
            <p:ph type="ctrTitle" sz="quarter"/>
          </p:nvPr>
        </p:nvSpPr>
        <p:spPr>
          <a:xfrm>
            <a:off x="1066800" y="1997075"/>
            <a:ext cx="7086600" cy="1431925"/>
          </a:xfrm>
        </p:spPr>
        <p:txBody>
          <a:bodyPr anchor="b"/>
          <a:lstStyle>
            <a:lvl1pPr>
              <a:defRPr/>
            </a:lvl1pPr>
          </a:lstStyle>
          <a:p>
            <a:r>
              <a:rPr lang="el-GR"/>
              <a:t>Κάντε κλικ για επεξεργασία του τίτλου</a:t>
            </a:r>
          </a:p>
        </p:txBody>
      </p:sp>
      <p:sp>
        <p:nvSpPr>
          <p:cNvPr id="81937"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el-GR"/>
              <a:t>Κάντε κλικ για να επεξεργαστείτε τον υπότιτλο του υποδείγματος</a:t>
            </a:r>
          </a:p>
        </p:txBody>
      </p:sp>
      <p:sp>
        <p:nvSpPr>
          <p:cNvPr id="18" name="Rectangle 18"/>
          <p:cNvSpPr>
            <a:spLocks noGrp="1" noChangeArrowheads="1"/>
          </p:cNvSpPr>
          <p:nvPr>
            <p:ph type="dt" sz="quarter" idx="10"/>
          </p:nvPr>
        </p:nvSpPr>
        <p:spPr/>
        <p:txBody>
          <a:bodyPr/>
          <a:lstStyle>
            <a:lvl1pPr>
              <a:defRPr/>
            </a:lvl1pPr>
          </a:lstStyle>
          <a:p>
            <a:pPr>
              <a:defRPr/>
            </a:pPr>
            <a:endParaRPr lang="el-GR"/>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l-GR"/>
          </a:p>
        </p:txBody>
      </p:sp>
      <p:sp>
        <p:nvSpPr>
          <p:cNvPr id="20" name="Rectangle 20"/>
          <p:cNvSpPr>
            <a:spLocks noGrp="1" noChangeArrowheads="1"/>
          </p:cNvSpPr>
          <p:nvPr>
            <p:ph type="sldNum" sz="quarter" idx="12"/>
          </p:nvPr>
        </p:nvSpPr>
        <p:spPr/>
        <p:txBody>
          <a:bodyPr/>
          <a:lstStyle>
            <a:lvl1pPr>
              <a:defRPr/>
            </a:lvl1pPr>
          </a:lstStyle>
          <a:p>
            <a:pPr>
              <a:defRPr/>
            </a:pPr>
            <a:fld id="{29C64638-0386-4676-8FF7-894C5FE222ED}" type="slidenum">
              <a:rPr lang="el-GR"/>
              <a:pPr>
                <a:defRPr/>
              </a:pPr>
              <a:t>‹#›</a:t>
            </a:fld>
            <a:endParaRPr lang="el-GR"/>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17"/>
          <p:cNvSpPr>
            <a:spLocks noGrp="1" noChangeArrowheads="1"/>
          </p:cNvSpPr>
          <p:nvPr>
            <p:ph type="dt" sz="half" idx="10"/>
          </p:nvPr>
        </p:nvSpPr>
        <p:spPr>
          <a:ln/>
        </p:spPr>
        <p:txBody>
          <a:bodyPr/>
          <a:lstStyle>
            <a:lvl1pPr>
              <a:defRPr/>
            </a:lvl1pPr>
          </a:lstStyle>
          <a:p>
            <a:pPr>
              <a:defRPr/>
            </a:pPr>
            <a:endParaRPr lang="el-GR"/>
          </a:p>
        </p:txBody>
      </p:sp>
      <p:sp>
        <p:nvSpPr>
          <p:cNvPr id="5" name="Rectangle 18"/>
          <p:cNvSpPr>
            <a:spLocks noGrp="1" noChangeArrowheads="1"/>
          </p:cNvSpPr>
          <p:nvPr>
            <p:ph type="ftr" sz="quarter" idx="11"/>
          </p:nvPr>
        </p:nvSpPr>
        <p:spPr>
          <a:ln/>
        </p:spPr>
        <p:txBody>
          <a:bodyPr/>
          <a:lstStyle>
            <a:lvl1pPr>
              <a:defRPr/>
            </a:lvl1pPr>
          </a:lstStyle>
          <a:p>
            <a:pPr>
              <a:defRPr/>
            </a:pPr>
            <a:endParaRPr lang="el-GR"/>
          </a:p>
        </p:txBody>
      </p:sp>
      <p:sp>
        <p:nvSpPr>
          <p:cNvPr id="6" name="Rectangle 19"/>
          <p:cNvSpPr>
            <a:spLocks noGrp="1" noChangeArrowheads="1"/>
          </p:cNvSpPr>
          <p:nvPr>
            <p:ph type="sldNum" sz="quarter" idx="12"/>
          </p:nvPr>
        </p:nvSpPr>
        <p:spPr>
          <a:ln/>
        </p:spPr>
        <p:txBody>
          <a:bodyPr/>
          <a:lstStyle>
            <a:lvl1pPr>
              <a:defRPr/>
            </a:lvl1pPr>
          </a:lstStyle>
          <a:p>
            <a:pPr>
              <a:defRPr/>
            </a:pPr>
            <a:fld id="{E2C490C2-53E4-4658-A4E5-CE0CC41395F2}" type="slidenum">
              <a:rPr lang="el-GR"/>
              <a:pPr>
                <a:defRPr/>
              </a:pPr>
              <a:t>‹#›</a:t>
            </a:fld>
            <a:endParaRPr lang="el-GR"/>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24650" y="304800"/>
            <a:ext cx="1885950" cy="57912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1066800" y="304800"/>
            <a:ext cx="5505450" cy="57912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17"/>
          <p:cNvSpPr>
            <a:spLocks noGrp="1" noChangeArrowheads="1"/>
          </p:cNvSpPr>
          <p:nvPr>
            <p:ph type="dt" sz="half" idx="10"/>
          </p:nvPr>
        </p:nvSpPr>
        <p:spPr>
          <a:ln/>
        </p:spPr>
        <p:txBody>
          <a:bodyPr/>
          <a:lstStyle>
            <a:lvl1pPr>
              <a:defRPr/>
            </a:lvl1pPr>
          </a:lstStyle>
          <a:p>
            <a:pPr>
              <a:defRPr/>
            </a:pPr>
            <a:endParaRPr lang="el-GR"/>
          </a:p>
        </p:txBody>
      </p:sp>
      <p:sp>
        <p:nvSpPr>
          <p:cNvPr id="5" name="Rectangle 18"/>
          <p:cNvSpPr>
            <a:spLocks noGrp="1" noChangeArrowheads="1"/>
          </p:cNvSpPr>
          <p:nvPr>
            <p:ph type="ftr" sz="quarter" idx="11"/>
          </p:nvPr>
        </p:nvSpPr>
        <p:spPr>
          <a:ln/>
        </p:spPr>
        <p:txBody>
          <a:bodyPr/>
          <a:lstStyle>
            <a:lvl1pPr>
              <a:defRPr/>
            </a:lvl1pPr>
          </a:lstStyle>
          <a:p>
            <a:pPr>
              <a:defRPr/>
            </a:pPr>
            <a:endParaRPr lang="el-GR"/>
          </a:p>
        </p:txBody>
      </p:sp>
      <p:sp>
        <p:nvSpPr>
          <p:cNvPr id="6" name="Rectangle 19"/>
          <p:cNvSpPr>
            <a:spLocks noGrp="1" noChangeArrowheads="1"/>
          </p:cNvSpPr>
          <p:nvPr>
            <p:ph type="sldNum" sz="quarter" idx="12"/>
          </p:nvPr>
        </p:nvSpPr>
        <p:spPr>
          <a:ln/>
        </p:spPr>
        <p:txBody>
          <a:bodyPr/>
          <a:lstStyle>
            <a:lvl1pPr>
              <a:defRPr/>
            </a:lvl1pPr>
          </a:lstStyle>
          <a:p>
            <a:pPr>
              <a:defRPr/>
            </a:pPr>
            <a:fld id="{6FAD2C0E-2DF2-4172-BDAC-F3FC34A210FC}" type="slidenum">
              <a:rPr lang="el-GR"/>
              <a:pPr>
                <a:defRPr/>
              </a:pPr>
              <a:t>‹#›</a:t>
            </a:fld>
            <a:endParaRPr lang="el-GR"/>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17"/>
          <p:cNvSpPr>
            <a:spLocks noGrp="1" noChangeArrowheads="1"/>
          </p:cNvSpPr>
          <p:nvPr>
            <p:ph type="dt" sz="half" idx="10"/>
          </p:nvPr>
        </p:nvSpPr>
        <p:spPr>
          <a:ln/>
        </p:spPr>
        <p:txBody>
          <a:bodyPr/>
          <a:lstStyle>
            <a:lvl1pPr>
              <a:defRPr/>
            </a:lvl1pPr>
          </a:lstStyle>
          <a:p>
            <a:pPr>
              <a:defRPr/>
            </a:pPr>
            <a:endParaRPr lang="el-GR"/>
          </a:p>
        </p:txBody>
      </p:sp>
      <p:sp>
        <p:nvSpPr>
          <p:cNvPr id="5" name="Rectangle 18"/>
          <p:cNvSpPr>
            <a:spLocks noGrp="1" noChangeArrowheads="1"/>
          </p:cNvSpPr>
          <p:nvPr>
            <p:ph type="ftr" sz="quarter" idx="11"/>
          </p:nvPr>
        </p:nvSpPr>
        <p:spPr>
          <a:ln/>
        </p:spPr>
        <p:txBody>
          <a:bodyPr/>
          <a:lstStyle>
            <a:lvl1pPr>
              <a:defRPr/>
            </a:lvl1pPr>
          </a:lstStyle>
          <a:p>
            <a:pPr>
              <a:defRPr/>
            </a:pPr>
            <a:endParaRPr lang="el-GR"/>
          </a:p>
        </p:txBody>
      </p:sp>
      <p:sp>
        <p:nvSpPr>
          <p:cNvPr id="6" name="Rectangle 19"/>
          <p:cNvSpPr>
            <a:spLocks noGrp="1" noChangeArrowheads="1"/>
          </p:cNvSpPr>
          <p:nvPr>
            <p:ph type="sldNum" sz="quarter" idx="12"/>
          </p:nvPr>
        </p:nvSpPr>
        <p:spPr>
          <a:ln/>
        </p:spPr>
        <p:txBody>
          <a:bodyPr/>
          <a:lstStyle>
            <a:lvl1pPr>
              <a:defRPr/>
            </a:lvl1pPr>
          </a:lstStyle>
          <a:p>
            <a:pPr>
              <a:defRPr/>
            </a:pPr>
            <a:fld id="{E317925B-ABDA-4D1C-AE02-BD7A179D658C}" type="slidenum">
              <a:rPr lang="el-GR"/>
              <a:pPr>
                <a:defRPr/>
              </a:pPr>
              <a:t>‹#›</a:t>
            </a:fld>
            <a:endParaRPr lang="el-GR"/>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17"/>
          <p:cNvSpPr>
            <a:spLocks noGrp="1" noChangeArrowheads="1"/>
          </p:cNvSpPr>
          <p:nvPr>
            <p:ph type="dt" sz="half" idx="10"/>
          </p:nvPr>
        </p:nvSpPr>
        <p:spPr>
          <a:ln/>
        </p:spPr>
        <p:txBody>
          <a:bodyPr/>
          <a:lstStyle>
            <a:lvl1pPr>
              <a:defRPr/>
            </a:lvl1pPr>
          </a:lstStyle>
          <a:p>
            <a:pPr>
              <a:defRPr/>
            </a:pPr>
            <a:endParaRPr lang="el-GR"/>
          </a:p>
        </p:txBody>
      </p:sp>
      <p:sp>
        <p:nvSpPr>
          <p:cNvPr id="5" name="Rectangle 18"/>
          <p:cNvSpPr>
            <a:spLocks noGrp="1" noChangeArrowheads="1"/>
          </p:cNvSpPr>
          <p:nvPr>
            <p:ph type="ftr" sz="quarter" idx="11"/>
          </p:nvPr>
        </p:nvSpPr>
        <p:spPr>
          <a:ln/>
        </p:spPr>
        <p:txBody>
          <a:bodyPr/>
          <a:lstStyle>
            <a:lvl1pPr>
              <a:defRPr/>
            </a:lvl1pPr>
          </a:lstStyle>
          <a:p>
            <a:pPr>
              <a:defRPr/>
            </a:pPr>
            <a:endParaRPr lang="el-GR"/>
          </a:p>
        </p:txBody>
      </p:sp>
      <p:sp>
        <p:nvSpPr>
          <p:cNvPr id="6" name="Rectangle 19"/>
          <p:cNvSpPr>
            <a:spLocks noGrp="1" noChangeArrowheads="1"/>
          </p:cNvSpPr>
          <p:nvPr>
            <p:ph type="sldNum" sz="quarter" idx="12"/>
          </p:nvPr>
        </p:nvSpPr>
        <p:spPr>
          <a:ln/>
        </p:spPr>
        <p:txBody>
          <a:bodyPr/>
          <a:lstStyle>
            <a:lvl1pPr>
              <a:defRPr/>
            </a:lvl1pPr>
          </a:lstStyle>
          <a:p>
            <a:pPr>
              <a:defRPr/>
            </a:pPr>
            <a:fld id="{323DFCB0-7F71-474E-92A4-6990E10E0BC2}" type="slidenum">
              <a:rPr lang="el-GR"/>
              <a:pPr>
                <a:defRPr/>
              </a:pPr>
              <a:t>‹#›</a:t>
            </a:fld>
            <a:endParaRPr lang="el-GR"/>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17"/>
          <p:cNvSpPr>
            <a:spLocks noGrp="1" noChangeArrowheads="1"/>
          </p:cNvSpPr>
          <p:nvPr>
            <p:ph type="dt" sz="half" idx="10"/>
          </p:nvPr>
        </p:nvSpPr>
        <p:spPr>
          <a:ln/>
        </p:spPr>
        <p:txBody>
          <a:bodyPr/>
          <a:lstStyle>
            <a:lvl1pPr>
              <a:defRPr/>
            </a:lvl1pPr>
          </a:lstStyle>
          <a:p>
            <a:pPr>
              <a:defRPr/>
            </a:pPr>
            <a:endParaRPr lang="el-GR"/>
          </a:p>
        </p:txBody>
      </p:sp>
      <p:sp>
        <p:nvSpPr>
          <p:cNvPr id="6" name="Rectangle 18"/>
          <p:cNvSpPr>
            <a:spLocks noGrp="1" noChangeArrowheads="1"/>
          </p:cNvSpPr>
          <p:nvPr>
            <p:ph type="ftr" sz="quarter" idx="11"/>
          </p:nvPr>
        </p:nvSpPr>
        <p:spPr>
          <a:ln/>
        </p:spPr>
        <p:txBody>
          <a:bodyPr/>
          <a:lstStyle>
            <a:lvl1pPr>
              <a:defRPr/>
            </a:lvl1pPr>
          </a:lstStyle>
          <a:p>
            <a:pPr>
              <a:defRPr/>
            </a:pPr>
            <a:endParaRPr lang="el-GR"/>
          </a:p>
        </p:txBody>
      </p:sp>
      <p:sp>
        <p:nvSpPr>
          <p:cNvPr id="7" name="Rectangle 19"/>
          <p:cNvSpPr>
            <a:spLocks noGrp="1" noChangeArrowheads="1"/>
          </p:cNvSpPr>
          <p:nvPr>
            <p:ph type="sldNum" sz="quarter" idx="12"/>
          </p:nvPr>
        </p:nvSpPr>
        <p:spPr>
          <a:ln/>
        </p:spPr>
        <p:txBody>
          <a:bodyPr/>
          <a:lstStyle>
            <a:lvl1pPr>
              <a:defRPr/>
            </a:lvl1pPr>
          </a:lstStyle>
          <a:p>
            <a:pPr>
              <a:defRPr/>
            </a:pPr>
            <a:fld id="{A4F323F2-7782-43F1-91D7-790ADC1A9AE9}" type="slidenum">
              <a:rPr lang="el-GR"/>
              <a:pPr>
                <a:defRPr/>
              </a:pPr>
              <a:t>‹#›</a:t>
            </a:fld>
            <a:endParaRPr lang="el-GR"/>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17"/>
          <p:cNvSpPr>
            <a:spLocks noGrp="1" noChangeArrowheads="1"/>
          </p:cNvSpPr>
          <p:nvPr>
            <p:ph type="dt" sz="half" idx="10"/>
          </p:nvPr>
        </p:nvSpPr>
        <p:spPr>
          <a:ln/>
        </p:spPr>
        <p:txBody>
          <a:bodyPr/>
          <a:lstStyle>
            <a:lvl1pPr>
              <a:defRPr/>
            </a:lvl1pPr>
          </a:lstStyle>
          <a:p>
            <a:pPr>
              <a:defRPr/>
            </a:pPr>
            <a:endParaRPr lang="el-GR"/>
          </a:p>
        </p:txBody>
      </p:sp>
      <p:sp>
        <p:nvSpPr>
          <p:cNvPr id="8" name="Rectangle 18"/>
          <p:cNvSpPr>
            <a:spLocks noGrp="1" noChangeArrowheads="1"/>
          </p:cNvSpPr>
          <p:nvPr>
            <p:ph type="ftr" sz="quarter" idx="11"/>
          </p:nvPr>
        </p:nvSpPr>
        <p:spPr>
          <a:ln/>
        </p:spPr>
        <p:txBody>
          <a:bodyPr/>
          <a:lstStyle>
            <a:lvl1pPr>
              <a:defRPr/>
            </a:lvl1pPr>
          </a:lstStyle>
          <a:p>
            <a:pPr>
              <a:defRPr/>
            </a:pPr>
            <a:endParaRPr lang="el-GR"/>
          </a:p>
        </p:txBody>
      </p:sp>
      <p:sp>
        <p:nvSpPr>
          <p:cNvPr id="9" name="Rectangle 19"/>
          <p:cNvSpPr>
            <a:spLocks noGrp="1" noChangeArrowheads="1"/>
          </p:cNvSpPr>
          <p:nvPr>
            <p:ph type="sldNum" sz="quarter" idx="12"/>
          </p:nvPr>
        </p:nvSpPr>
        <p:spPr>
          <a:ln/>
        </p:spPr>
        <p:txBody>
          <a:bodyPr/>
          <a:lstStyle>
            <a:lvl1pPr>
              <a:defRPr/>
            </a:lvl1pPr>
          </a:lstStyle>
          <a:p>
            <a:pPr>
              <a:defRPr/>
            </a:pPr>
            <a:fld id="{615CC248-C5ED-4AC2-88AC-1FB6C33D911A}" type="slidenum">
              <a:rPr lang="el-GR"/>
              <a:pPr>
                <a:defRPr/>
              </a:pPr>
              <a:t>‹#›</a:t>
            </a:fld>
            <a:endParaRPr lang="el-GR"/>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17"/>
          <p:cNvSpPr>
            <a:spLocks noGrp="1" noChangeArrowheads="1"/>
          </p:cNvSpPr>
          <p:nvPr>
            <p:ph type="dt" sz="half" idx="10"/>
          </p:nvPr>
        </p:nvSpPr>
        <p:spPr>
          <a:ln/>
        </p:spPr>
        <p:txBody>
          <a:bodyPr/>
          <a:lstStyle>
            <a:lvl1pPr>
              <a:defRPr/>
            </a:lvl1pPr>
          </a:lstStyle>
          <a:p>
            <a:pPr>
              <a:defRPr/>
            </a:pPr>
            <a:endParaRPr lang="el-GR"/>
          </a:p>
        </p:txBody>
      </p:sp>
      <p:sp>
        <p:nvSpPr>
          <p:cNvPr id="4" name="Rectangle 18"/>
          <p:cNvSpPr>
            <a:spLocks noGrp="1" noChangeArrowheads="1"/>
          </p:cNvSpPr>
          <p:nvPr>
            <p:ph type="ftr" sz="quarter" idx="11"/>
          </p:nvPr>
        </p:nvSpPr>
        <p:spPr>
          <a:ln/>
        </p:spPr>
        <p:txBody>
          <a:bodyPr/>
          <a:lstStyle>
            <a:lvl1pPr>
              <a:defRPr/>
            </a:lvl1pPr>
          </a:lstStyle>
          <a:p>
            <a:pPr>
              <a:defRPr/>
            </a:pPr>
            <a:endParaRPr lang="el-GR"/>
          </a:p>
        </p:txBody>
      </p:sp>
      <p:sp>
        <p:nvSpPr>
          <p:cNvPr id="5" name="Rectangle 19"/>
          <p:cNvSpPr>
            <a:spLocks noGrp="1" noChangeArrowheads="1"/>
          </p:cNvSpPr>
          <p:nvPr>
            <p:ph type="sldNum" sz="quarter" idx="12"/>
          </p:nvPr>
        </p:nvSpPr>
        <p:spPr>
          <a:ln/>
        </p:spPr>
        <p:txBody>
          <a:bodyPr/>
          <a:lstStyle>
            <a:lvl1pPr>
              <a:defRPr/>
            </a:lvl1pPr>
          </a:lstStyle>
          <a:p>
            <a:pPr>
              <a:defRPr/>
            </a:pPr>
            <a:fld id="{16CD1182-4B4E-4853-9D3A-6F702AEB7A90}" type="slidenum">
              <a:rPr lang="el-GR"/>
              <a:pPr>
                <a:defRPr/>
              </a:pPr>
              <a:t>‹#›</a:t>
            </a:fld>
            <a:endParaRPr lang="el-GR"/>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l-GR"/>
          </a:p>
        </p:txBody>
      </p:sp>
      <p:sp>
        <p:nvSpPr>
          <p:cNvPr id="3" name="Rectangle 18"/>
          <p:cNvSpPr>
            <a:spLocks noGrp="1" noChangeArrowheads="1"/>
          </p:cNvSpPr>
          <p:nvPr>
            <p:ph type="ftr" sz="quarter" idx="11"/>
          </p:nvPr>
        </p:nvSpPr>
        <p:spPr>
          <a:ln/>
        </p:spPr>
        <p:txBody>
          <a:bodyPr/>
          <a:lstStyle>
            <a:lvl1pPr>
              <a:defRPr/>
            </a:lvl1pPr>
          </a:lstStyle>
          <a:p>
            <a:pPr>
              <a:defRPr/>
            </a:pPr>
            <a:endParaRPr lang="el-GR"/>
          </a:p>
        </p:txBody>
      </p:sp>
      <p:sp>
        <p:nvSpPr>
          <p:cNvPr id="4" name="Rectangle 19"/>
          <p:cNvSpPr>
            <a:spLocks noGrp="1" noChangeArrowheads="1"/>
          </p:cNvSpPr>
          <p:nvPr>
            <p:ph type="sldNum" sz="quarter" idx="12"/>
          </p:nvPr>
        </p:nvSpPr>
        <p:spPr>
          <a:ln/>
        </p:spPr>
        <p:txBody>
          <a:bodyPr/>
          <a:lstStyle>
            <a:lvl1pPr>
              <a:defRPr/>
            </a:lvl1pPr>
          </a:lstStyle>
          <a:p>
            <a:pPr>
              <a:defRPr/>
            </a:pPr>
            <a:fld id="{9C6DA64E-C81B-41F3-9B39-D9C99774F30D}" type="slidenum">
              <a:rPr lang="el-GR"/>
              <a:pPr>
                <a:defRPr/>
              </a:pPr>
              <a:t>‹#›</a:t>
            </a:fld>
            <a:endParaRPr lang="el-GR"/>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17"/>
          <p:cNvSpPr>
            <a:spLocks noGrp="1" noChangeArrowheads="1"/>
          </p:cNvSpPr>
          <p:nvPr>
            <p:ph type="dt" sz="half" idx="10"/>
          </p:nvPr>
        </p:nvSpPr>
        <p:spPr>
          <a:ln/>
        </p:spPr>
        <p:txBody>
          <a:bodyPr/>
          <a:lstStyle>
            <a:lvl1pPr>
              <a:defRPr/>
            </a:lvl1pPr>
          </a:lstStyle>
          <a:p>
            <a:pPr>
              <a:defRPr/>
            </a:pPr>
            <a:endParaRPr lang="el-GR"/>
          </a:p>
        </p:txBody>
      </p:sp>
      <p:sp>
        <p:nvSpPr>
          <p:cNvPr id="6" name="Rectangle 18"/>
          <p:cNvSpPr>
            <a:spLocks noGrp="1" noChangeArrowheads="1"/>
          </p:cNvSpPr>
          <p:nvPr>
            <p:ph type="ftr" sz="quarter" idx="11"/>
          </p:nvPr>
        </p:nvSpPr>
        <p:spPr>
          <a:ln/>
        </p:spPr>
        <p:txBody>
          <a:bodyPr/>
          <a:lstStyle>
            <a:lvl1pPr>
              <a:defRPr/>
            </a:lvl1pPr>
          </a:lstStyle>
          <a:p>
            <a:pPr>
              <a:defRPr/>
            </a:pPr>
            <a:endParaRPr lang="el-GR"/>
          </a:p>
        </p:txBody>
      </p:sp>
      <p:sp>
        <p:nvSpPr>
          <p:cNvPr id="7" name="Rectangle 19"/>
          <p:cNvSpPr>
            <a:spLocks noGrp="1" noChangeArrowheads="1"/>
          </p:cNvSpPr>
          <p:nvPr>
            <p:ph type="sldNum" sz="quarter" idx="12"/>
          </p:nvPr>
        </p:nvSpPr>
        <p:spPr>
          <a:ln/>
        </p:spPr>
        <p:txBody>
          <a:bodyPr/>
          <a:lstStyle>
            <a:lvl1pPr>
              <a:defRPr/>
            </a:lvl1pPr>
          </a:lstStyle>
          <a:p>
            <a:pPr>
              <a:defRPr/>
            </a:pPr>
            <a:fld id="{AC1C8A0B-EC57-463D-B1E5-B049129F0D0B}" type="slidenum">
              <a:rPr lang="el-GR"/>
              <a:pPr>
                <a:defRPr/>
              </a:pPr>
              <a:t>‹#›</a:t>
            </a:fld>
            <a:endParaRPr lang="el-GR"/>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17"/>
          <p:cNvSpPr>
            <a:spLocks noGrp="1" noChangeArrowheads="1"/>
          </p:cNvSpPr>
          <p:nvPr>
            <p:ph type="dt" sz="half" idx="10"/>
          </p:nvPr>
        </p:nvSpPr>
        <p:spPr>
          <a:ln/>
        </p:spPr>
        <p:txBody>
          <a:bodyPr/>
          <a:lstStyle>
            <a:lvl1pPr>
              <a:defRPr/>
            </a:lvl1pPr>
          </a:lstStyle>
          <a:p>
            <a:pPr>
              <a:defRPr/>
            </a:pPr>
            <a:endParaRPr lang="el-GR"/>
          </a:p>
        </p:txBody>
      </p:sp>
      <p:sp>
        <p:nvSpPr>
          <p:cNvPr id="6" name="Rectangle 18"/>
          <p:cNvSpPr>
            <a:spLocks noGrp="1" noChangeArrowheads="1"/>
          </p:cNvSpPr>
          <p:nvPr>
            <p:ph type="ftr" sz="quarter" idx="11"/>
          </p:nvPr>
        </p:nvSpPr>
        <p:spPr>
          <a:ln/>
        </p:spPr>
        <p:txBody>
          <a:bodyPr/>
          <a:lstStyle>
            <a:lvl1pPr>
              <a:defRPr/>
            </a:lvl1pPr>
          </a:lstStyle>
          <a:p>
            <a:pPr>
              <a:defRPr/>
            </a:pPr>
            <a:endParaRPr lang="el-GR"/>
          </a:p>
        </p:txBody>
      </p:sp>
      <p:sp>
        <p:nvSpPr>
          <p:cNvPr id="7" name="Rectangle 19"/>
          <p:cNvSpPr>
            <a:spLocks noGrp="1" noChangeArrowheads="1"/>
          </p:cNvSpPr>
          <p:nvPr>
            <p:ph type="sldNum" sz="quarter" idx="12"/>
          </p:nvPr>
        </p:nvSpPr>
        <p:spPr>
          <a:ln/>
        </p:spPr>
        <p:txBody>
          <a:bodyPr/>
          <a:lstStyle>
            <a:lvl1pPr>
              <a:defRPr/>
            </a:lvl1pPr>
          </a:lstStyle>
          <a:p>
            <a:pPr>
              <a:defRPr/>
            </a:pPr>
            <a:fld id="{A90460BA-19BA-441F-8009-D2270B3757B0}" type="slidenum">
              <a:rPr lang="el-GR"/>
              <a:pPr>
                <a:defRPr/>
              </a:pPr>
              <a:t>‹#›</a:t>
            </a:fld>
            <a:endParaRPr lang="el-GR"/>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80899"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el-GR">
                <a:solidFill>
                  <a:srgbClr val="FFFFFF"/>
                </a:solidFill>
                <a:latin typeface="Tahoma" pitchFamily="34" charset="0"/>
                <a:cs typeface="+mn-cs"/>
              </a:endParaRPr>
            </a:p>
          </p:txBody>
        </p:sp>
        <p:sp>
          <p:nvSpPr>
            <p:cNvPr id="80900"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l-GR">
                <a:solidFill>
                  <a:srgbClr val="FFFFFF"/>
                </a:solidFill>
                <a:latin typeface="Tahoma" pitchFamily="34" charset="0"/>
                <a:cs typeface="+mn-cs"/>
              </a:endParaRPr>
            </a:p>
          </p:txBody>
        </p:sp>
        <p:grpSp>
          <p:nvGrpSpPr>
            <p:cNvPr id="1034" name="Group 5"/>
            <p:cNvGrpSpPr>
              <a:grpSpLocks/>
            </p:cNvGrpSpPr>
            <p:nvPr userDrawn="1"/>
          </p:nvGrpSpPr>
          <p:grpSpPr bwMode="auto">
            <a:xfrm>
              <a:off x="0" y="4"/>
              <a:ext cx="5758" cy="4316"/>
              <a:chOff x="0" y="4"/>
              <a:chExt cx="5758" cy="4316"/>
            </a:xfrm>
          </p:grpSpPr>
          <p:sp>
            <p:nvSpPr>
              <p:cNvPr id="80902"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l-GR">
                  <a:solidFill>
                    <a:srgbClr val="FFFFFF"/>
                  </a:solidFill>
                  <a:latin typeface="Tahoma" pitchFamily="34" charset="0"/>
                  <a:cs typeface="+mn-cs"/>
                </a:endParaRPr>
              </a:p>
            </p:txBody>
          </p:sp>
          <p:sp>
            <p:nvSpPr>
              <p:cNvPr id="80903"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l-GR">
                  <a:solidFill>
                    <a:srgbClr val="FFFFFF"/>
                  </a:solidFill>
                  <a:latin typeface="Tahoma" pitchFamily="34" charset="0"/>
                  <a:cs typeface="+mn-cs"/>
                </a:endParaRPr>
              </a:p>
            </p:txBody>
          </p:sp>
          <p:sp>
            <p:nvSpPr>
              <p:cNvPr id="80904"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l-GR">
                  <a:solidFill>
                    <a:srgbClr val="FFFFFF"/>
                  </a:solidFill>
                  <a:latin typeface="Tahoma" pitchFamily="34" charset="0"/>
                  <a:cs typeface="+mn-cs"/>
                </a:endParaRPr>
              </a:p>
            </p:txBody>
          </p:sp>
          <p:sp>
            <p:nvSpPr>
              <p:cNvPr id="80905"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el-GR">
                  <a:solidFill>
                    <a:srgbClr val="FFFFFF"/>
                  </a:solidFill>
                  <a:latin typeface="Tahoma" pitchFamily="34" charset="0"/>
                  <a:cs typeface="+mn-cs"/>
                </a:endParaRPr>
              </a:p>
            </p:txBody>
          </p:sp>
          <p:sp>
            <p:nvSpPr>
              <p:cNvPr id="80906"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el-GR">
                  <a:solidFill>
                    <a:srgbClr val="FFFFFF"/>
                  </a:solidFill>
                  <a:latin typeface="Tahoma" pitchFamily="34" charset="0"/>
                  <a:cs typeface="+mn-cs"/>
                </a:endParaRPr>
              </a:p>
            </p:txBody>
          </p:sp>
          <p:sp>
            <p:nvSpPr>
              <p:cNvPr id="8090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l-GR">
                  <a:solidFill>
                    <a:srgbClr val="FFFFFF"/>
                  </a:solidFill>
                  <a:latin typeface="Tahoma" pitchFamily="34" charset="0"/>
                  <a:cs typeface="+mn-cs"/>
                </a:endParaRPr>
              </a:p>
            </p:txBody>
          </p:sp>
          <p:sp>
            <p:nvSpPr>
              <p:cNvPr id="80908"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el-GR">
                  <a:solidFill>
                    <a:srgbClr val="FFFFFF"/>
                  </a:solidFill>
                  <a:latin typeface="Tahoma" pitchFamily="34" charset="0"/>
                  <a:cs typeface="+mn-cs"/>
                </a:endParaRPr>
              </a:p>
            </p:txBody>
          </p:sp>
          <p:sp>
            <p:nvSpPr>
              <p:cNvPr id="80909"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el-GR">
                  <a:solidFill>
                    <a:srgbClr val="FFFFFF"/>
                  </a:solidFill>
                  <a:latin typeface="Tahoma" pitchFamily="34" charset="0"/>
                  <a:cs typeface="+mn-cs"/>
                </a:endParaRPr>
              </a:p>
            </p:txBody>
          </p:sp>
          <p:sp>
            <p:nvSpPr>
              <p:cNvPr id="8091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l-GR">
                  <a:solidFill>
                    <a:srgbClr val="FFFFFF"/>
                  </a:solidFill>
                  <a:latin typeface="Tahoma" pitchFamily="34" charset="0"/>
                  <a:cs typeface="+mn-cs"/>
                </a:endParaRPr>
              </a:p>
            </p:txBody>
          </p:sp>
        </p:grpSp>
      </p:grpSp>
      <p:sp>
        <p:nvSpPr>
          <p:cNvPr id="8091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Κάντε κλικ για επεξεργασία του τίτλου</a:t>
            </a:r>
          </a:p>
        </p:txBody>
      </p:sp>
      <p:sp>
        <p:nvSpPr>
          <p:cNvPr id="8091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8091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a:solidFill>
                  <a:srgbClr val="FFFFFF"/>
                </a:solidFill>
                <a:effectLst>
                  <a:outerShdw blurRad="38100" dist="38100" dir="2700000" algn="tl">
                    <a:srgbClr val="000000"/>
                  </a:outerShdw>
                </a:effectLst>
                <a:latin typeface="Tahoma" pitchFamily="34" charset="0"/>
                <a:cs typeface="+mn-cs"/>
              </a:defRPr>
            </a:lvl1pPr>
          </a:lstStyle>
          <a:p>
            <a:pPr>
              <a:defRPr/>
            </a:pPr>
            <a:endParaRPr lang="el-GR"/>
          </a:p>
        </p:txBody>
      </p:sp>
      <p:sp>
        <p:nvSpPr>
          <p:cNvPr id="8091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solidFill>
                  <a:srgbClr val="FFFFFF"/>
                </a:solidFill>
                <a:effectLst>
                  <a:outerShdw blurRad="38100" dist="38100" dir="2700000" algn="tl">
                    <a:srgbClr val="000000"/>
                  </a:outerShdw>
                </a:effectLst>
                <a:latin typeface="Tahoma" pitchFamily="34" charset="0"/>
                <a:cs typeface="+mn-cs"/>
              </a:defRPr>
            </a:lvl1pPr>
          </a:lstStyle>
          <a:p>
            <a:pPr>
              <a:defRPr/>
            </a:pPr>
            <a:endParaRPr lang="el-GR"/>
          </a:p>
        </p:txBody>
      </p:sp>
      <p:sp>
        <p:nvSpPr>
          <p:cNvPr id="8091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solidFill>
                  <a:srgbClr val="FFFFFF"/>
                </a:solidFill>
                <a:effectLst>
                  <a:outerShdw blurRad="38100" dist="38100" dir="2700000" algn="tl">
                    <a:srgbClr val="000000"/>
                  </a:outerShdw>
                </a:effectLst>
                <a:latin typeface="Tahoma" pitchFamily="34" charset="0"/>
                <a:cs typeface="+mn-cs"/>
              </a:defRPr>
            </a:lvl1pPr>
          </a:lstStyle>
          <a:p>
            <a:pPr>
              <a:defRPr/>
            </a:pPr>
            <a:fld id="{4AD7BCE9-36E8-48A9-8A66-DC6C3E0B7E2A}" type="slidenum">
              <a:rPr lang="el-GR"/>
              <a:pPr>
                <a:defRPr/>
              </a:pPr>
              <a:t>‹#›</a:t>
            </a:fld>
            <a:endParaRPr lang="el-GR"/>
          </a:p>
        </p:txBody>
      </p:sp>
    </p:spTree>
  </p:cSld>
  <p:clrMap bg1="dk2" tx1="lt1" bg2="dk1" tx2="lt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spd="med">
    <p:fade thruBlk="1"/>
  </p:transition>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4"/>
          <p:cNvSpPr>
            <a:spLocks noChangeArrowheads="1" noChangeShapeType="1" noTextEdit="1"/>
          </p:cNvSpPr>
          <p:nvPr/>
        </p:nvSpPr>
        <p:spPr bwMode="auto">
          <a:xfrm>
            <a:off x="1143000" y="2357438"/>
            <a:ext cx="7631113" cy="3298825"/>
          </a:xfrm>
          <a:prstGeom prst="rect">
            <a:avLst/>
          </a:prstGeom>
        </p:spPr>
        <p:txBody>
          <a:bodyPr wrap="none" fromWordArt="1">
            <a:prstTxWarp prst="textPlain">
              <a:avLst>
                <a:gd name="adj" fmla="val 50000"/>
              </a:avLst>
            </a:prstTxWarp>
          </a:bodyPr>
          <a:lstStyle/>
          <a:p>
            <a:pPr algn="ctr"/>
            <a:endParaRPr lang="el-GR" sz="28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ndParaRPr>
          </a:p>
        </p:txBody>
      </p:sp>
      <p:sp>
        <p:nvSpPr>
          <p:cNvPr id="3075" name="Text Box 66"/>
          <p:cNvSpPr txBox="1">
            <a:spLocks noChangeArrowheads="1"/>
          </p:cNvSpPr>
          <p:nvPr/>
        </p:nvSpPr>
        <p:spPr bwMode="auto">
          <a:xfrm>
            <a:off x="4706938" y="6416675"/>
            <a:ext cx="4113212" cy="396875"/>
          </a:xfrm>
          <a:prstGeom prst="rect">
            <a:avLst/>
          </a:prstGeom>
          <a:noFill/>
          <a:ln w="9525" algn="ctr">
            <a:noFill/>
            <a:miter lim="800000"/>
            <a:headEnd/>
            <a:tailEnd/>
          </a:ln>
        </p:spPr>
        <p:txBody>
          <a:bodyPr>
            <a:spAutoFit/>
          </a:bodyPr>
          <a:lstStyle/>
          <a:p>
            <a:pPr algn="ctr"/>
            <a:r>
              <a:rPr lang="el-GR" b="1">
                <a:solidFill>
                  <a:srgbClr val="FFC000"/>
                </a:solidFill>
              </a:rPr>
              <a:t>Επιμέλεια: Σαμαράς Πασχάλης</a:t>
            </a:r>
            <a:r>
              <a:rPr lang="el-GR" sz="2000" b="1">
                <a:solidFill>
                  <a:srgbClr val="FFC000"/>
                </a:solidFill>
              </a:rPr>
              <a:t> </a:t>
            </a:r>
          </a:p>
        </p:txBody>
      </p:sp>
      <p:sp>
        <p:nvSpPr>
          <p:cNvPr id="3076" name="WordArt 75" descr="Γυαλόχαρτο"/>
          <p:cNvSpPr>
            <a:spLocks noChangeArrowheads="1" noChangeShapeType="1" noTextEdit="1"/>
          </p:cNvSpPr>
          <p:nvPr/>
        </p:nvSpPr>
        <p:spPr bwMode="auto">
          <a:xfrm rot="5400000">
            <a:off x="-1945481" y="2240756"/>
            <a:ext cx="4897438" cy="504825"/>
          </a:xfrm>
          <a:prstGeom prst="rect">
            <a:avLst/>
          </a:prstGeom>
        </p:spPr>
        <p:txBody>
          <a:bodyPr vert="wordArtVert" wrap="none" fromWordArt="1">
            <a:prstTxWarp prst="textPlain">
              <a:avLst>
                <a:gd name="adj" fmla="val 50000"/>
              </a:avLst>
            </a:prstTxWarp>
          </a:bodyPr>
          <a:lstStyle/>
          <a:p>
            <a:pPr algn="ctr" fontAlgn="auto"/>
            <a:r>
              <a:rPr lang="el-GR" sz="4000" b="1" kern="10">
                <a:ln w="12700">
                  <a:solidFill>
                    <a:srgbClr val="C4B596"/>
                  </a:solidFill>
                  <a:round/>
                  <a:headEnd/>
                  <a:tailEnd/>
                </a:ln>
                <a:blipFill dpi="0" rotWithShape="0">
                  <a:blip r:embed="rId3"/>
                  <a:srcRect/>
                  <a:tile tx="0" ty="0" sx="100000" sy="100000" flip="none" algn="tl"/>
                </a:blipFill>
                <a:effectLst>
                  <a:outerShdw dist="53882" dir="2700000" algn="ctr" rotWithShape="0">
                    <a:srgbClr val="CBCBCB">
                      <a:alpha val="79999"/>
                    </a:srgbClr>
                  </a:outerShdw>
                </a:effectLst>
                <a:latin typeface="Times New Roman"/>
                <a:cs typeface="Times New Roman"/>
              </a:rPr>
              <a:t>Ε Κ Φ Ε   Σ Ε Ρ Ρ Ω Ν</a:t>
            </a:r>
          </a:p>
        </p:txBody>
      </p:sp>
      <p:sp>
        <p:nvSpPr>
          <p:cNvPr id="3077" name="WordArt 76"/>
          <p:cNvSpPr>
            <a:spLocks noChangeArrowheads="1" noChangeShapeType="1" noTextEdit="1"/>
          </p:cNvSpPr>
          <p:nvPr/>
        </p:nvSpPr>
        <p:spPr bwMode="auto">
          <a:xfrm>
            <a:off x="1619250" y="503238"/>
            <a:ext cx="6624638" cy="1054100"/>
          </a:xfrm>
          <a:prstGeom prst="rect">
            <a:avLst/>
          </a:prstGeom>
        </p:spPr>
        <p:txBody>
          <a:bodyPr wrap="none" fromWordArt="1">
            <a:prstTxWarp prst="textPlain">
              <a:avLst>
                <a:gd name="adj" fmla="val 50000"/>
              </a:avLst>
            </a:prstTxWarp>
          </a:bodyPr>
          <a:lstStyle/>
          <a:p>
            <a:pPr algn="ctr"/>
            <a:r>
              <a:rPr lang="el-GR" sz="3600" b="1" kern="10">
                <a:ln w="19050">
                  <a:solidFill>
                    <a:srgbClr val="800000"/>
                  </a:solidFill>
                  <a:round/>
                  <a:headEnd/>
                  <a:tailEnd/>
                </a:ln>
                <a:solidFill>
                  <a:srgbClr val="CC6600"/>
                </a:solidFill>
                <a:effectLst>
                  <a:outerShdw dist="45791" dir="2021404" algn="ctr" rotWithShape="0">
                    <a:srgbClr val="9999FF"/>
                  </a:outerShdw>
                </a:effectLst>
                <a:latin typeface="Arial Black"/>
              </a:rPr>
              <a:t>ΕΡΓΑΣΤΗΡΙΑΚΕΣ ΑΣΚΗΣΕΙΣ  </a:t>
            </a:r>
          </a:p>
          <a:p>
            <a:pPr algn="ctr"/>
            <a:r>
              <a:rPr lang="el-GR" sz="3600" b="1" kern="10">
                <a:ln w="19050">
                  <a:solidFill>
                    <a:srgbClr val="800000"/>
                  </a:solidFill>
                  <a:round/>
                  <a:headEnd/>
                  <a:tailEnd/>
                </a:ln>
                <a:solidFill>
                  <a:srgbClr val="CC6600"/>
                </a:solidFill>
                <a:effectLst>
                  <a:outerShdw dist="45791" dir="2021404" algn="ctr" rotWithShape="0">
                    <a:srgbClr val="9999FF"/>
                  </a:outerShdw>
                </a:effectLst>
                <a:latin typeface="Arial Black"/>
              </a:rPr>
              <a:t>ΒΙΟΛΟΓΙΑΣ Γ΄ ΓΥΜΝΑΣΙΟΥ</a:t>
            </a:r>
          </a:p>
        </p:txBody>
      </p:sp>
      <p:sp>
        <p:nvSpPr>
          <p:cNvPr id="3078" name="Text Box 82"/>
          <p:cNvSpPr txBox="1">
            <a:spLocks noChangeArrowheads="1"/>
          </p:cNvSpPr>
          <p:nvPr/>
        </p:nvSpPr>
        <p:spPr bwMode="auto">
          <a:xfrm>
            <a:off x="-36513" y="6437313"/>
            <a:ext cx="898526" cy="304800"/>
          </a:xfrm>
          <a:prstGeom prst="rect">
            <a:avLst/>
          </a:prstGeom>
          <a:noFill/>
          <a:ln w="9525">
            <a:noFill/>
            <a:miter lim="800000"/>
            <a:headEnd/>
            <a:tailEnd/>
          </a:ln>
        </p:spPr>
        <p:txBody>
          <a:bodyPr>
            <a:spAutoFit/>
          </a:bodyPr>
          <a:lstStyle/>
          <a:p>
            <a:pPr algn="ctr">
              <a:spcBef>
                <a:spcPct val="50000"/>
              </a:spcBef>
            </a:pPr>
            <a:r>
              <a:rPr lang="el-GR" sz="1400">
                <a:solidFill>
                  <a:srgbClr val="FFFFFF"/>
                </a:solidFill>
                <a:latin typeface="Tahoma" pitchFamily="34" charset="0"/>
              </a:rPr>
              <a:t>2008 -09</a:t>
            </a:r>
          </a:p>
        </p:txBody>
      </p:sp>
      <p:sp>
        <p:nvSpPr>
          <p:cNvPr id="9" name="8 - TextBox"/>
          <p:cNvSpPr txBox="1"/>
          <p:nvPr/>
        </p:nvSpPr>
        <p:spPr>
          <a:xfrm>
            <a:off x="1785918" y="2714620"/>
            <a:ext cx="6572297" cy="2123658"/>
          </a:xfrm>
          <a:prstGeom prst="rect">
            <a:avLst/>
          </a:prstGeom>
        </p:spPr>
        <p:style>
          <a:lnRef idx="3">
            <a:schemeClr val="lt1"/>
          </a:lnRef>
          <a:fillRef idx="1">
            <a:schemeClr val="accent2"/>
          </a:fillRef>
          <a:effectRef idx="1">
            <a:schemeClr val="accent2"/>
          </a:effectRef>
          <a:fontRef idx="minor">
            <a:schemeClr val="lt1"/>
          </a:fontRef>
        </p:style>
        <p:txBody>
          <a:bodyPr anchor="ctr">
            <a:spAutoFit/>
          </a:bodyPr>
          <a:lstStyle/>
          <a:p>
            <a:pPr algn="ctr" fontAlgn="auto">
              <a:spcBef>
                <a:spcPts val="0"/>
              </a:spcBef>
              <a:spcAft>
                <a:spcPts val="0"/>
              </a:spcAft>
              <a:defRPr/>
            </a:pPr>
            <a:r>
              <a:rPr lang="el-GR" sz="4400" dirty="0">
                <a:ln w="18415" cmpd="sng">
                  <a:solidFill>
                    <a:srgbClr val="FF0000"/>
                  </a:solidFill>
                  <a:prstDash val="solid"/>
                </a:ln>
                <a:solidFill>
                  <a:srgbClr val="FFFFFF"/>
                </a:solidFill>
                <a:effectLst>
                  <a:outerShdw blurRad="63500" dir="3600000" algn="tl" rotWithShape="0">
                    <a:srgbClr val="000000">
                      <a:alpha val="70000"/>
                    </a:srgbClr>
                  </a:outerShdw>
                </a:effectLst>
              </a:rPr>
              <a:t>Η επέμβαση της τύχης </a:t>
            </a:r>
          </a:p>
          <a:p>
            <a:pPr algn="ctr" fontAlgn="auto">
              <a:spcBef>
                <a:spcPts val="0"/>
              </a:spcBef>
              <a:spcAft>
                <a:spcPts val="0"/>
              </a:spcAft>
              <a:defRPr/>
            </a:pPr>
            <a:r>
              <a:rPr lang="el-GR" sz="4400" dirty="0">
                <a:ln w="18415" cmpd="sng">
                  <a:solidFill>
                    <a:srgbClr val="FF0000"/>
                  </a:solidFill>
                  <a:prstDash val="solid"/>
                </a:ln>
                <a:solidFill>
                  <a:srgbClr val="FFFFFF"/>
                </a:solidFill>
                <a:effectLst>
                  <a:outerShdw blurRad="63500" dir="3600000" algn="tl" rotWithShape="0">
                    <a:srgbClr val="000000">
                      <a:alpha val="70000"/>
                    </a:srgbClr>
                  </a:outerShdw>
                </a:effectLst>
              </a:rPr>
              <a:t>στη</a:t>
            </a:r>
          </a:p>
          <a:p>
            <a:pPr algn="ctr" fontAlgn="auto">
              <a:spcBef>
                <a:spcPts val="0"/>
              </a:spcBef>
              <a:spcAft>
                <a:spcPts val="0"/>
              </a:spcAft>
              <a:defRPr/>
            </a:pPr>
            <a:r>
              <a:rPr lang="el-GR" sz="4400" dirty="0">
                <a:ln w="18415" cmpd="sng">
                  <a:solidFill>
                    <a:srgbClr val="FF0000"/>
                  </a:solidFill>
                  <a:prstDash val="solid"/>
                </a:ln>
                <a:solidFill>
                  <a:srgbClr val="FFFFFF"/>
                </a:solidFill>
                <a:effectLst>
                  <a:outerShdw blurRad="63500" dir="3600000" algn="tl" rotWithShape="0">
                    <a:srgbClr val="000000">
                      <a:alpha val="70000"/>
                    </a:srgbClr>
                  </a:outerShdw>
                </a:effectLst>
              </a:rPr>
              <a:t> δημιουργία γαμετών</a:t>
            </a:r>
            <a:endParaRPr lang="el-GR" sz="4400" dirty="0">
              <a:ln w="18415" cmpd="sng">
                <a:solidFill>
                  <a:srgbClr val="FF0000"/>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66"/>
          <p:cNvSpPr txBox="1">
            <a:spLocks noChangeArrowheads="1"/>
          </p:cNvSpPr>
          <p:nvPr/>
        </p:nvSpPr>
        <p:spPr bwMode="auto">
          <a:xfrm>
            <a:off x="4706938" y="6416675"/>
            <a:ext cx="4113212" cy="396875"/>
          </a:xfrm>
          <a:prstGeom prst="rect">
            <a:avLst/>
          </a:prstGeom>
          <a:noFill/>
          <a:ln w="9525" algn="ctr">
            <a:noFill/>
            <a:miter lim="800000"/>
            <a:headEnd/>
            <a:tailEnd/>
          </a:ln>
        </p:spPr>
        <p:txBody>
          <a:bodyPr>
            <a:spAutoFit/>
          </a:bodyPr>
          <a:lstStyle/>
          <a:p>
            <a:pPr algn="ctr"/>
            <a:r>
              <a:rPr lang="el-GR" b="1" dirty="0">
                <a:solidFill>
                  <a:srgbClr val="FFFFFF"/>
                </a:solidFill>
              </a:rPr>
              <a:t>Επιμέλεια: Σαμαράς Πασχάλης</a:t>
            </a:r>
            <a:r>
              <a:rPr lang="el-GR" sz="2000" b="1" dirty="0">
                <a:solidFill>
                  <a:srgbClr val="FFFFFF"/>
                </a:solidFill>
              </a:rPr>
              <a:t> </a:t>
            </a:r>
          </a:p>
        </p:txBody>
      </p:sp>
      <p:sp>
        <p:nvSpPr>
          <p:cNvPr id="11267" name="Text Box 82"/>
          <p:cNvSpPr txBox="1">
            <a:spLocks noChangeArrowheads="1"/>
          </p:cNvSpPr>
          <p:nvPr/>
        </p:nvSpPr>
        <p:spPr bwMode="auto">
          <a:xfrm>
            <a:off x="-36513" y="6437313"/>
            <a:ext cx="898526" cy="304800"/>
          </a:xfrm>
          <a:prstGeom prst="rect">
            <a:avLst/>
          </a:prstGeom>
          <a:noFill/>
          <a:ln w="9525">
            <a:noFill/>
            <a:miter lim="800000"/>
            <a:headEnd/>
            <a:tailEnd/>
          </a:ln>
        </p:spPr>
        <p:txBody>
          <a:bodyPr>
            <a:spAutoFit/>
          </a:bodyPr>
          <a:lstStyle/>
          <a:p>
            <a:pPr algn="ctr">
              <a:spcBef>
                <a:spcPct val="50000"/>
              </a:spcBef>
            </a:pPr>
            <a:r>
              <a:rPr lang="el-GR" sz="1400">
                <a:solidFill>
                  <a:srgbClr val="FFFFFF"/>
                </a:solidFill>
                <a:latin typeface="Tahoma" pitchFamily="34" charset="0"/>
              </a:rPr>
              <a:t>2008 -09</a:t>
            </a:r>
          </a:p>
        </p:txBody>
      </p:sp>
      <p:pic>
        <p:nvPicPr>
          <p:cNvPr id="8" name="7 - Εικόνα" descr="DSC03027.JPG"/>
          <p:cNvPicPr>
            <a:picLocks noChangeAspect="1"/>
          </p:cNvPicPr>
          <p:nvPr/>
        </p:nvPicPr>
        <p:blipFill>
          <a:blip r:embed="rId3" cstate="email"/>
          <a:srcRect/>
          <a:stretch>
            <a:fillRect/>
          </a:stretch>
        </p:blipFill>
        <p:spPr>
          <a:xfrm>
            <a:off x="1571604" y="2071678"/>
            <a:ext cx="2571768" cy="4350546"/>
          </a:xfrm>
          <a:prstGeom prst="rect">
            <a:avLst/>
          </a:prstGeom>
        </p:spPr>
      </p:pic>
      <p:sp>
        <p:nvSpPr>
          <p:cNvPr id="10" name="9 - TextBox"/>
          <p:cNvSpPr txBox="1"/>
          <p:nvPr/>
        </p:nvSpPr>
        <p:spPr>
          <a:xfrm>
            <a:off x="4214810" y="2214554"/>
            <a:ext cx="4929190" cy="3416320"/>
          </a:xfrm>
          <a:prstGeom prst="rect">
            <a:avLst/>
          </a:prstGeom>
          <a:noFill/>
        </p:spPr>
        <p:txBody>
          <a:bodyPr wrap="square" rtlCol="0">
            <a:spAutoFit/>
          </a:bodyPr>
          <a:lstStyle/>
          <a:p>
            <a:r>
              <a:rPr lang="el-GR" dirty="0" smtClean="0"/>
              <a:t>Ξεκινάμε με δύο ζεύγη ομόλογων χρωμοσωμάτων</a:t>
            </a:r>
            <a:r>
              <a:rPr lang="el-GR" dirty="0" smtClean="0">
                <a:solidFill>
                  <a:srgbClr val="FFFF00"/>
                </a:solidFill>
              </a:rPr>
              <a:t>.</a:t>
            </a:r>
          </a:p>
          <a:p>
            <a:r>
              <a:rPr lang="el-GR" dirty="0" smtClean="0">
                <a:solidFill>
                  <a:srgbClr val="FFFF00"/>
                </a:solidFill>
              </a:rPr>
              <a:t> </a:t>
            </a:r>
            <a:r>
              <a:rPr lang="el-GR" sz="1600" dirty="0" smtClean="0">
                <a:solidFill>
                  <a:srgbClr val="FFFF00"/>
                </a:solidFill>
              </a:rPr>
              <a:t>(μπορούμε να τα κολλάμε πρόχειρα με </a:t>
            </a:r>
            <a:r>
              <a:rPr lang="el-GR" sz="1600" dirty="0" err="1" smtClean="0">
                <a:solidFill>
                  <a:srgbClr val="FFFF00"/>
                </a:solidFill>
              </a:rPr>
              <a:t>μπλου</a:t>
            </a:r>
            <a:r>
              <a:rPr lang="el-GR" sz="1600" dirty="0" smtClean="0">
                <a:solidFill>
                  <a:srgbClr val="FFFF00"/>
                </a:solidFill>
              </a:rPr>
              <a:t> τακ)</a:t>
            </a:r>
            <a:endParaRPr lang="el-GR" dirty="0" smtClean="0">
              <a:solidFill>
                <a:srgbClr val="FFFF00"/>
              </a:solidFill>
            </a:endParaRPr>
          </a:p>
          <a:p>
            <a:endParaRPr lang="el-GR" dirty="0" smtClean="0"/>
          </a:p>
          <a:p>
            <a:endParaRPr lang="el-GR" dirty="0"/>
          </a:p>
          <a:p>
            <a:r>
              <a:rPr lang="el-GR" dirty="0" smtClean="0"/>
              <a:t>Οι δυνατοί συνδυασμοί  μετά την 1</a:t>
            </a:r>
            <a:r>
              <a:rPr lang="el-GR" baseline="30000" dirty="0" smtClean="0"/>
              <a:t>η</a:t>
            </a:r>
            <a:r>
              <a:rPr lang="el-GR" dirty="0" smtClean="0"/>
              <a:t> μειωτική διαίρεση (διαχωρισμός ομόλογων χρωμοσωμάτων)  είναι: 2</a:t>
            </a:r>
            <a:r>
              <a:rPr lang="el-GR" baseline="30000" dirty="0" smtClean="0"/>
              <a:t>2</a:t>
            </a:r>
            <a:r>
              <a:rPr lang="el-GR" dirty="0" smtClean="0"/>
              <a:t>=4</a:t>
            </a:r>
          </a:p>
          <a:p>
            <a:r>
              <a:rPr lang="el-GR" dirty="0"/>
              <a:t> </a:t>
            </a:r>
          </a:p>
          <a:p>
            <a:endParaRPr lang="el-GR" dirty="0" smtClean="0"/>
          </a:p>
          <a:p>
            <a:endParaRPr lang="el-GR" dirty="0"/>
          </a:p>
          <a:p>
            <a:endParaRPr lang="el-GR" dirty="0"/>
          </a:p>
        </p:txBody>
      </p:sp>
      <p:sp>
        <p:nvSpPr>
          <p:cNvPr id="11" name="10 - Στρογγυλεμένο ορθογώνιο"/>
          <p:cNvSpPr/>
          <p:nvPr/>
        </p:nvSpPr>
        <p:spPr>
          <a:xfrm>
            <a:off x="1928794" y="2214554"/>
            <a:ext cx="1428760" cy="114300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Στρογγυλεμένο ορθογώνιο"/>
          <p:cNvSpPr/>
          <p:nvPr/>
        </p:nvSpPr>
        <p:spPr>
          <a:xfrm>
            <a:off x="1785918" y="3500438"/>
            <a:ext cx="928694" cy="114300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Στρογγυλεμένο ορθογώνιο"/>
          <p:cNvSpPr/>
          <p:nvPr/>
        </p:nvSpPr>
        <p:spPr>
          <a:xfrm>
            <a:off x="3000364" y="3500438"/>
            <a:ext cx="928694" cy="114300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Στρογγυλεμένο ορθογώνιο"/>
          <p:cNvSpPr/>
          <p:nvPr/>
        </p:nvSpPr>
        <p:spPr>
          <a:xfrm>
            <a:off x="1785918" y="4643446"/>
            <a:ext cx="928694" cy="114300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Στρογγυλεμένο ορθογώνιο"/>
          <p:cNvSpPr/>
          <p:nvPr/>
        </p:nvSpPr>
        <p:spPr>
          <a:xfrm>
            <a:off x="3000364" y="4643446"/>
            <a:ext cx="928694" cy="114300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16 - TextBox"/>
          <p:cNvSpPr txBox="1"/>
          <p:nvPr/>
        </p:nvSpPr>
        <p:spPr>
          <a:xfrm>
            <a:off x="3286116" y="2500306"/>
            <a:ext cx="642942" cy="369332"/>
          </a:xfrm>
          <a:prstGeom prst="rect">
            <a:avLst/>
          </a:prstGeom>
          <a:noFill/>
        </p:spPr>
        <p:txBody>
          <a:bodyPr wrap="square" rtlCol="0">
            <a:spAutoFit/>
          </a:bodyPr>
          <a:lstStyle/>
          <a:p>
            <a:r>
              <a:rPr lang="el-GR" sz="900" dirty="0" smtClean="0">
                <a:solidFill>
                  <a:srgbClr val="C00000"/>
                </a:solidFill>
              </a:rPr>
              <a:t>κύτταρο πατέρα </a:t>
            </a:r>
            <a:endParaRPr lang="el-GR" sz="900" dirty="0">
              <a:solidFill>
                <a:srgbClr val="C00000"/>
              </a:solidFill>
            </a:endParaRPr>
          </a:p>
        </p:txBody>
      </p:sp>
      <p:cxnSp>
        <p:nvCxnSpPr>
          <p:cNvPr id="19" name="18 - Ευθύγραμμο βέλος σύνδεσης"/>
          <p:cNvCxnSpPr/>
          <p:nvPr/>
        </p:nvCxnSpPr>
        <p:spPr>
          <a:xfrm rot="5400000">
            <a:off x="1928794" y="3286124"/>
            <a:ext cx="357190"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 Ευθύγραμμο βέλος σύνδεσης"/>
          <p:cNvCxnSpPr/>
          <p:nvPr/>
        </p:nvCxnSpPr>
        <p:spPr>
          <a:xfrm>
            <a:off x="2428860" y="3286124"/>
            <a:ext cx="714380"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23 - Ευθύγραμμο βέλος σύνδεσης"/>
          <p:cNvCxnSpPr/>
          <p:nvPr/>
        </p:nvCxnSpPr>
        <p:spPr>
          <a:xfrm rot="5400000">
            <a:off x="2321703" y="3250405"/>
            <a:ext cx="500066"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25 - Ευθύγραμμο βέλος σύνδεσης"/>
          <p:cNvCxnSpPr/>
          <p:nvPr/>
        </p:nvCxnSpPr>
        <p:spPr>
          <a:xfrm rot="16200000" flipH="1">
            <a:off x="3071802" y="3214686"/>
            <a:ext cx="500066"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27 - TextBox"/>
          <p:cNvSpPr txBox="1"/>
          <p:nvPr/>
        </p:nvSpPr>
        <p:spPr>
          <a:xfrm>
            <a:off x="214282" y="285728"/>
            <a:ext cx="545790" cy="4929222"/>
          </a:xfrm>
          <a:prstGeom prst="rect">
            <a:avLst/>
          </a:prstGeom>
          <a:noFill/>
        </p:spPr>
        <p:txBody>
          <a:bodyPr vert="wordArtVert">
            <a:spAutoFit/>
          </a:bodyPr>
          <a:lstStyle/>
          <a:p>
            <a:pPr fontAlgn="auto">
              <a:spcBef>
                <a:spcPts val="0"/>
              </a:spcBef>
              <a:spcAft>
                <a:spcPts val="0"/>
              </a:spcAft>
              <a:defRPr/>
            </a:pPr>
            <a:r>
              <a:rPr lang="el-GR" sz="2000" dirty="0">
                <a:latin typeface="+mn-lt"/>
                <a:cs typeface="+mn-cs"/>
              </a:rPr>
              <a:t>ΕΚΦΕ ΣΕΡΡΩΝ</a:t>
            </a:r>
            <a:endParaRPr lang="el-GR" sz="2000" dirty="0">
              <a:latin typeface="+mn-lt"/>
              <a:cs typeface="+mn-cs"/>
            </a:endParaRPr>
          </a:p>
        </p:txBody>
      </p:sp>
      <p:sp>
        <p:nvSpPr>
          <p:cNvPr id="29" name="28 - TextBox"/>
          <p:cNvSpPr txBox="1"/>
          <p:nvPr/>
        </p:nvSpPr>
        <p:spPr>
          <a:xfrm>
            <a:off x="1428728" y="214290"/>
            <a:ext cx="6929486" cy="1200329"/>
          </a:xfrm>
          <a:prstGeom prst="rect">
            <a:avLst/>
          </a:prstGeom>
        </p:spPr>
        <p:style>
          <a:lnRef idx="3">
            <a:schemeClr val="lt1"/>
          </a:lnRef>
          <a:fillRef idx="1">
            <a:schemeClr val="accent2"/>
          </a:fillRef>
          <a:effectRef idx="1">
            <a:schemeClr val="accent2"/>
          </a:effectRef>
          <a:fontRef idx="minor">
            <a:schemeClr val="lt1"/>
          </a:fontRef>
        </p:style>
        <p:txBody>
          <a:bodyPr wrap="square" anchor="ctr">
            <a:spAutoFit/>
          </a:bodyPr>
          <a:lstStyle/>
          <a:p>
            <a:pPr algn="ctr" fontAlgn="auto">
              <a:spcBef>
                <a:spcPts val="0"/>
              </a:spcBef>
              <a:spcAft>
                <a:spcPts val="0"/>
              </a:spcAft>
              <a:defRPr/>
            </a:pPr>
            <a:r>
              <a:rPr lang="el-GR" sz="3600" dirty="0">
                <a:ln w="18415" cmpd="sng">
                  <a:solidFill>
                    <a:srgbClr val="FF0000"/>
                  </a:solidFill>
                  <a:prstDash val="solid"/>
                </a:ln>
                <a:solidFill>
                  <a:srgbClr val="FFFFFF"/>
                </a:solidFill>
                <a:effectLst>
                  <a:outerShdw blurRad="63500" dir="3600000" algn="tl" rotWithShape="0">
                    <a:srgbClr val="000000">
                      <a:alpha val="70000"/>
                    </a:srgbClr>
                  </a:outerShdw>
                </a:effectLst>
              </a:rPr>
              <a:t>Η επέμβαση της τύχης στη</a:t>
            </a:r>
          </a:p>
          <a:p>
            <a:pPr algn="ctr" fontAlgn="auto">
              <a:spcBef>
                <a:spcPts val="0"/>
              </a:spcBef>
              <a:spcAft>
                <a:spcPts val="0"/>
              </a:spcAft>
              <a:defRPr/>
            </a:pPr>
            <a:r>
              <a:rPr lang="el-GR" sz="3600" dirty="0">
                <a:ln w="18415" cmpd="sng">
                  <a:solidFill>
                    <a:srgbClr val="FF0000"/>
                  </a:solidFill>
                  <a:prstDash val="solid"/>
                </a:ln>
                <a:solidFill>
                  <a:srgbClr val="FFFFFF"/>
                </a:solidFill>
                <a:effectLst>
                  <a:outerShdw blurRad="63500" dir="3600000" algn="tl" rotWithShape="0">
                    <a:srgbClr val="000000">
                      <a:alpha val="70000"/>
                    </a:srgbClr>
                  </a:outerShdw>
                </a:effectLst>
              </a:rPr>
              <a:t> δημιουργία γαμετών</a:t>
            </a:r>
            <a:endParaRPr lang="el-GR" sz="3600" dirty="0">
              <a:ln w="18415" cmpd="sng">
                <a:solidFill>
                  <a:srgbClr val="FF0000"/>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66"/>
          <p:cNvSpPr txBox="1">
            <a:spLocks noChangeArrowheads="1"/>
          </p:cNvSpPr>
          <p:nvPr/>
        </p:nvSpPr>
        <p:spPr bwMode="auto">
          <a:xfrm>
            <a:off x="4706938" y="6416675"/>
            <a:ext cx="4113212" cy="396875"/>
          </a:xfrm>
          <a:prstGeom prst="rect">
            <a:avLst/>
          </a:prstGeom>
          <a:noFill/>
          <a:ln w="9525" algn="ctr">
            <a:noFill/>
            <a:miter lim="800000"/>
            <a:headEnd/>
            <a:tailEnd/>
          </a:ln>
        </p:spPr>
        <p:txBody>
          <a:bodyPr>
            <a:spAutoFit/>
          </a:bodyPr>
          <a:lstStyle/>
          <a:p>
            <a:pPr algn="ctr"/>
            <a:r>
              <a:rPr lang="el-GR" b="1" dirty="0">
                <a:solidFill>
                  <a:srgbClr val="FFFFFF"/>
                </a:solidFill>
              </a:rPr>
              <a:t>Επιμέλεια: Σαμαράς Πασχάλης</a:t>
            </a:r>
            <a:r>
              <a:rPr lang="el-GR" sz="2000" b="1" dirty="0">
                <a:solidFill>
                  <a:srgbClr val="FFFFFF"/>
                </a:solidFill>
              </a:rPr>
              <a:t> </a:t>
            </a:r>
          </a:p>
        </p:txBody>
      </p:sp>
      <p:sp>
        <p:nvSpPr>
          <p:cNvPr id="11267" name="Text Box 82"/>
          <p:cNvSpPr txBox="1">
            <a:spLocks noChangeArrowheads="1"/>
          </p:cNvSpPr>
          <p:nvPr/>
        </p:nvSpPr>
        <p:spPr bwMode="auto">
          <a:xfrm>
            <a:off x="-36513" y="6437313"/>
            <a:ext cx="898526" cy="304800"/>
          </a:xfrm>
          <a:prstGeom prst="rect">
            <a:avLst/>
          </a:prstGeom>
          <a:noFill/>
          <a:ln w="9525">
            <a:noFill/>
            <a:miter lim="800000"/>
            <a:headEnd/>
            <a:tailEnd/>
          </a:ln>
        </p:spPr>
        <p:txBody>
          <a:bodyPr>
            <a:spAutoFit/>
          </a:bodyPr>
          <a:lstStyle/>
          <a:p>
            <a:pPr algn="ctr">
              <a:spcBef>
                <a:spcPct val="50000"/>
              </a:spcBef>
            </a:pPr>
            <a:r>
              <a:rPr lang="el-GR" sz="1400">
                <a:solidFill>
                  <a:srgbClr val="FFFFFF"/>
                </a:solidFill>
                <a:latin typeface="Tahoma" pitchFamily="34" charset="0"/>
              </a:rPr>
              <a:t>2008 -09</a:t>
            </a:r>
          </a:p>
        </p:txBody>
      </p:sp>
      <p:sp>
        <p:nvSpPr>
          <p:cNvPr id="8" name="7 - TextBox"/>
          <p:cNvSpPr txBox="1"/>
          <p:nvPr/>
        </p:nvSpPr>
        <p:spPr>
          <a:xfrm>
            <a:off x="4429124" y="1928802"/>
            <a:ext cx="4489082" cy="3139321"/>
          </a:xfrm>
          <a:prstGeom prst="rect">
            <a:avLst/>
          </a:prstGeom>
          <a:noFill/>
        </p:spPr>
        <p:txBody>
          <a:bodyPr wrap="square" rtlCol="0">
            <a:spAutoFit/>
          </a:bodyPr>
          <a:lstStyle/>
          <a:p>
            <a:r>
              <a:rPr lang="el-GR" dirty="0" smtClean="0"/>
              <a:t>Μπορούμε να συνεχίσουμε με τρία ζεύγη ομόλογων χρωμοσωμάτων.</a:t>
            </a:r>
          </a:p>
          <a:p>
            <a:endParaRPr lang="el-GR" dirty="0" smtClean="0"/>
          </a:p>
          <a:p>
            <a:endParaRPr lang="el-GR" dirty="0"/>
          </a:p>
          <a:p>
            <a:r>
              <a:rPr lang="el-GR" dirty="0" smtClean="0"/>
              <a:t>Οι δυνατοί συνδυασμοί  μετά την 1</a:t>
            </a:r>
            <a:r>
              <a:rPr lang="el-GR" baseline="30000" dirty="0" smtClean="0"/>
              <a:t>η</a:t>
            </a:r>
            <a:r>
              <a:rPr lang="el-GR" dirty="0" smtClean="0"/>
              <a:t> μειωτική διαίρεση (διαχωρισμός ομόλογων χρωμοσωμάτων)  είναι: 2</a:t>
            </a:r>
            <a:r>
              <a:rPr lang="el-GR" baseline="30000" dirty="0" smtClean="0"/>
              <a:t>3</a:t>
            </a:r>
            <a:r>
              <a:rPr lang="el-GR" dirty="0" smtClean="0"/>
              <a:t>=8</a:t>
            </a:r>
          </a:p>
          <a:p>
            <a:r>
              <a:rPr lang="el-GR" dirty="0"/>
              <a:t> </a:t>
            </a:r>
          </a:p>
          <a:p>
            <a:endParaRPr lang="el-GR" dirty="0" smtClean="0"/>
          </a:p>
          <a:p>
            <a:endParaRPr lang="el-GR" dirty="0"/>
          </a:p>
          <a:p>
            <a:endParaRPr lang="el-GR" dirty="0"/>
          </a:p>
        </p:txBody>
      </p:sp>
      <p:pic>
        <p:nvPicPr>
          <p:cNvPr id="9" name="8 - Εικόνα" descr="DSC03029.JPG"/>
          <p:cNvPicPr>
            <a:picLocks noChangeAspect="1"/>
          </p:cNvPicPr>
          <p:nvPr/>
        </p:nvPicPr>
        <p:blipFill>
          <a:blip r:embed="rId3" cstate="email"/>
          <a:srcRect/>
          <a:stretch>
            <a:fillRect/>
          </a:stretch>
        </p:blipFill>
        <p:spPr>
          <a:xfrm>
            <a:off x="1500167" y="1799819"/>
            <a:ext cx="2722350" cy="4915329"/>
          </a:xfrm>
          <a:prstGeom prst="rect">
            <a:avLst/>
          </a:prstGeom>
        </p:spPr>
      </p:pic>
      <p:sp>
        <p:nvSpPr>
          <p:cNvPr id="10" name="9 - Στρογγυλεμένο ορθογώνιο"/>
          <p:cNvSpPr/>
          <p:nvPr/>
        </p:nvSpPr>
        <p:spPr>
          <a:xfrm>
            <a:off x="2071670" y="1785926"/>
            <a:ext cx="1714512" cy="10001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Στρογγυλεμένο ορθογώνιο"/>
          <p:cNvSpPr/>
          <p:nvPr/>
        </p:nvSpPr>
        <p:spPr>
          <a:xfrm>
            <a:off x="1714480" y="2857496"/>
            <a:ext cx="785818" cy="9286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Στρογγυλεμένο ορθογώνιο"/>
          <p:cNvSpPr/>
          <p:nvPr/>
        </p:nvSpPr>
        <p:spPr>
          <a:xfrm>
            <a:off x="3143240" y="2857496"/>
            <a:ext cx="785818" cy="9286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Στρογγυλεμένο ορθογώνιο"/>
          <p:cNvSpPr/>
          <p:nvPr/>
        </p:nvSpPr>
        <p:spPr>
          <a:xfrm>
            <a:off x="1785918" y="3857628"/>
            <a:ext cx="785818" cy="9286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Στρογγυλεμένο ορθογώνιο"/>
          <p:cNvSpPr/>
          <p:nvPr/>
        </p:nvSpPr>
        <p:spPr>
          <a:xfrm>
            <a:off x="3143240" y="3857628"/>
            <a:ext cx="785818" cy="9286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16 - Στρογγυλεμένο ορθογώνιο"/>
          <p:cNvSpPr/>
          <p:nvPr/>
        </p:nvSpPr>
        <p:spPr>
          <a:xfrm>
            <a:off x="1785918" y="4857760"/>
            <a:ext cx="785818" cy="9286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17 - Στρογγυλεμένο ορθογώνιο"/>
          <p:cNvSpPr/>
          <p:nvPr/>
        </p:nvSpPr>
        <p:spPr>
          <a:xfrm>
            <a:off x="3143240" y="5786454"/>
            <a:ext cx="785818" cy="9286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18 - Στρογγυλεμένο ορθογώνιο"/>
          <p:cNvSpPr/>
          <p:nvPr/>
        </p:nvSpPr>
        <p:spPr>
          <a:xfrm>
            <a:off x="1785918" y="5786454"/>
            <a:ext cx="785818" cy="9286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19 - Στρογγυλεμένο ορθογώνιο"/>
          <p:cNvSpPr/>
          <p:nvPr/>
        </p:nvSpPr>
        <p:spPr>
          <a:xfrm>
            <a:off x="3143240" y="4857760"/>
            <a:ext cx="785818" cy="9286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20 - TextBox"/>
          <p:cNvSpPr txBox="1"/>
          <p:nvPr/>
        </p:nvSpPr>
        <p:spPr>
          <a:xfrm>
            <a:off x="3103888" y="1857364"/>
            <a:ext cx="753732" cy="430887"/>
          </a:xfrm>
          <a:prstGeom prst="rect">
            <a:avLst/>
          </a:prstGeom>
          <a:noFill/>
        </p:spPr>
        <p:txBody>
          <a:bodyPr wrap="none" rtlCol="0">
            <a:spAutoFit/>
          </a:bodyPr>
          <a:lstStyle/>
          <a:p>
            <a:r>
              <a:rPr lang="el-GR" sz="1100" b="1" dirty="0" smtClean="0">
                <a:solidFill>
                  <a:srgbClr val="C00000"/>
                </a:solidFill>
              </a:rPr>
              <a:t>Κύτταρο</a:t>
            </a:r>
          </a:p>
          <a:p>
            <a:r>
              <a:rPr lang="el-GR" sz="1100" b="1" dirty="0" smtClean="0">
                <a:solidFill>
                  <a:srgbClr val="C00000"/>
                </a:solidFill>
              </a:rPr>
              <a:t>πατέρα</a:t>
            </a:r>
            <a:endParaRPr lang="el-GR" sz="1100" b="1" dirty="0">
              <a:solidFill>
                <a:srgbClr val="C00000"/>
              </a:solidFill>
            </a:endParaRPr>
          </a:p>
        </p:txBody>
      </p:sp>
      <p:sp>
        <p:nvSpPr>
          <p:cNvPr id="22" name="21 - TextBox"/>
          <p:cNvSpPr txBox="1"/>
          <p:nvPr/>
        </p:nvSpPr>
        <p:spPr>
          <a:xfrm>
            <a:off x="214282" y="285728"/>
            <a:ext cx="545790" cy="4929222"/>
          </a:xfrm>
          <a:prstGeom prst="rect">
            <a:avLst/>
          </a:prstGeom>
          <a:noFill/>
        </p:spPr>
        <p:txBody>
          <a:bodyPr vert="wordArtVert">
            <a:spAutoFit/>
          </a:bodyPr>
          <a:lstStyle/>
          <a:p>
            <a:pPr fontAlgn="auto">
              <a:spcBef>
                <a:spcPts val="0"/>
              </a:spcBef>
              <a:spcAft>
                <a:spcPts val="0"/>
              </a:spcAft>
              <a:defRPr/>
            </a:pPr>
            <a:r>
              <a:rPr lang="el-GR" sz="2000" dirty="0">
                <a:latin typeface="+mn-lt"/>
                <a:cs typeface="+mn-cs"/>
              </a:rPr>
              <a:t>ΕΚΦΕ ΣΕΡΡΩΝ</a:t>
            </a:r>
            <a:endParaRPr lang="el-GR" sz="2000" dirty="0">
              <a:latin typeface="+mn-lt"/>
              <a:cs typeface="+mn-cs"/>
            </a:endParaRPr>
          </a:p>
        </p:txBody>
      </p:sp>
      <p:sp>
        <p:nvSpPr>
          <p:cNvPr id="23" name="22 - TextBox"/>
          <p:cNvSpPr txBox="1"/>
          <p:nvPr/>
        </p:nvSpPr>
        <p:spPr>
          <a:xfrm>
            <a:off x="1428728" y="214290"/>
            <a:ext cx="6929486" cy="1200329"/>
          </a:xfrm>
          <a:prstGeom prst="rect">
            <a:avLst/>
          </a:prstGeom>
        </p:spPr>
        <p:style>
          <a:lnRef idx="3">
            <a:schemeClr val="lt1"/>
          </a:lnRef>
          <a:fillRef idx="1">
            <a:schemeClr val="accent2"/>
          </a:fillRef>
          <a:effectRef idx="1">
            <a:schemeClr val="accent2"/>
          </a:effectRef>
          <a:fontRef idx="minor">
            <a:schemeClr val="lt1"/>
          </a:fontRef>
        </p:style>
        <p:txBody>
          <a:bodyPr wrap="square" anchor="ctr">
            <a:spAutoFit/>
          </a:bodyPr>
          <a:lstStyle/>
          <a:p>
            <a:pPr algn="ctr" fontAlgn="auto">
              <a:spcBef>
                <a:spcPts val="0"/>
              </a:spcBef>
              <a:spcAft>
                <a:spcPts val="0"/>
              </a:spcAft>
              <a:defRPr/>
            </a:pPr>
            <a:r>
              <a:rPr lang="el-GR" sz="3600" dirty="0">
                <a:ln w="18415" cmpd="sng">
                  <a:solidFill>
                    <a:srgbClr val="FF0000"/>
                  </a:solidFill>
                  <a:prstDash val="solid"/>
                </a:ln>
                <a:solidFill>
                  <a:srgbClr val="FFFFFF"/>
                </a:solidFill>
                <a:effectLst>
                  <a:outerShdw blurRad="63500" dir="3600000" algn="tl" rotWithShape="0">
                    <a:srgbClr val="000000">
                      <a:alpha val="70000"/>
                    </a:srgbClr>
                  </a:outerShdw>
                </a:effectLst>
              </a:rPr>
              <a:t>Η επέμβαση της τύχης στη</a:t>
            </a:r>
          </a:p>
          <a:p>
            <a:pPr algn="ctr" fontAlgn="auto">
              <a:spcBef>
                <a:spcPts val="0"/>
              </a:spcBef>
              <a:spcAft>
                <a:spcPts val="0"/>
              </a:spcAft>
              <a:defRPr/>
            </a:pPr>
            <a:r>
              <a:rPr lang="el-GR" sz="3600" dirty="0">
                <a:ln w="18415" cmpd="sng">
                  <a:solidFill>
                    <a:srgbClr val="FF0000"/>
                  </a:solidFill>
                  <a:prstDash val="solid"/>
                </a:ln>
                <a:solidFill>
                  <a:srgbClr val="FFFFFF"/>
                </a:solidFill>
                <a:effectLst>
                  <a:outerShdw blurRad="63500" dir="3600000" algn="tl" rotWithShape="0">
                    <a:srgbClr val="000000">
                      <a:alpha val="70000"/>
                    </a:srgbClr>
                  </a:outerShdw>
                </a:effectLst>
              </a:rPr>
              <a:t> δημιουργία γαμετών</a:t>
            </a:r>
            <a:endParaRPr lang="el-GR" sz="3600" dirty="0">
              <a:ln w="18415" cmpd="sng">
                <a:solidFill>
                  <a:srgbClr val="FF0000"/>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66"/>
          <p:cNvSpPr txBox="1">
            <a:spLocks noChangeArrowheads="1"/>
          </p:cNvSpPr>
          <p:nvPr/>
        </p:nvSpPr>
        <p:spPr bwMode="auto">
          <a:xfrm>
            <a:off x="4959382" y="6246835"/>
            <a:ext cx="4113212" cy="396875"/>
          </a:xfrm>
          <a:prstGeom prst="rect">
            <a:avLst/>
          </a:prstGeom>
          <a:noFill/>
          <a:ln w="9525" algn="ctr">
            <a:noFill/>
            <a:miter lim="800000"/>
            <a:headEnd/>
            <a:tailEnd/>
          </a:ln>
        </p:spPr>
        <p:txBody>
          <a:bodyPr>
            <a:spAutoFit/>
          </a:bodyPr>
          <a:lstStyle/>
          <a:p>
            <a:pPr algn="ctr"/>
            <a:r>
              <a:rPr lang="el-GR" b="1" dirty="0">
                <a:solidFill>
                  <a:srgbClr val="FFFFFF"/>
                </a:solidFill>
              </a:rPr>
              <a:t>Επιμέλεια: Σαμαράς Πασχάλης</a:t>
            </a:r>
            <a:r>
              <a:rPr lang="el-GR" sz="2000" b="1" dirty="0">
                <a:solidFill>
                  <a:srgbClr val="FFFFFF"/>
                </a:solidFill>
              </a:rPr>
              <a:t> </a:t>
            </a:r>
          </a:p>
        </p:txBody>
      </p:sp>
      <p:sp>
        <p:nvSpPr>
          <p:cNvPr id="11267" name="Text Box 82"/>
          <p:cNvSpPr txBox="1">
            <a:spLocks noChangeArrowheads="1"/>
          </p:cNvSpPr>
          <p:nvPr/>
        </p:nvSpPr>
        <p:spPr bwMode="auto">
          <a:xfrm>
            <a:off x="-36513" y="6437313"/>
            <a:ext cx="898526" cy="304800"/>
          </a:xfrm>
          <a:prstGeom prst="rect">
            <a:avLst/>
          </a:prstGeom>
          <a:noFill/>
          <a:ln w="9525">
            <a:noFill/>
            <a:miter lim="800000"/>
            <a:headEnd/>
            <a:tailEnd/>
          </a:ln>
        </p:spPr>
        <p:txBody>
          <a:bodyPr>
            <a:spAutoFit/>
          </a:bodyPr>
          <a:lstStyle/>
          <a:p>
            <a:pPr algn="ctr">
              <a:spcBef>
                <a:spcPct val="50000"/>
              </a:spcBef>
            </a:pPr>
            <a:r>
              <a:rPr lang="el-GR" sz="1400">
                <a:solidFill>
                  <a:srgbClr val="FFFFFF"/>
                </a:solidFill>
                <a:latin typeface="Tahoma" pitchFamily="34" charset="0"/>
              </a:rPr>
              <a:t>2008 -09</a:t>
            </a:r>
          </a:p>
        </p:txBody>
      </p:sp>
      <p:pic>
        <p:nvPicPr>
          <p:cNvPr id="6" name="5 - Εικόνα" descr="DSC03031.jpg"/>
          <p:cNvPicPr>
            <a:picLocks noChangeAspect="1"/>
          </p:cNvPicPr>
          <p:nvPr/>
        </p:nvPicPr>
        <p:blipFill>
          <a:blip r:embed="rId3" cstate="email"/>
          <a:srcRect/>
          <a:stretch>
            <a:fillRect/>
          </a:stretch>
        </p:blipFill>
        <p:spPr>
          <a:xfrm>
            <a:off x="2214546" y="2000240"/>
            <a:ext cx="1571636" cy="1143008"/>
          </a:xfrm>
          <a:prstGeom prst="rect">
            <a:avLst/>
          </a:prstGeom>
        </p:spPr>
      </p:pic>
      <p:pic>
        <p:nvPicPr>
          <p:cNvPr id="7" name="6 - Εικόνα" descr="DSC03032.jpg"/>
          <p:cNvPicPr>
            <a:picLocks noChangeAspect="1"/>
          </p:cNvPicPr>
          <p:nvPr/>
        </p:nvPicPr>
        <p:blipFill>
          <a:blip r:embed="rId4" cstate="email"/>
          <a:srcRect/>
          <a:stretch>
            <a:fillRect/>
          </a:stretch>
        </p:blipFill>
        <p:spPr>
          <a:xfrm>
            <a:off x="1785918" y="3357562"/>
            <a:ext cx="2571768" cy="1214446"/>
          </a:xfrm>
          <a:prstGeom prst="rect">
            <a:avLst/>
          </a:prstGeom>
        </p:spPr>
      </p:pic>
      <p:pic>
        <p:nvPicPr>
          <p:cNvPr id="10" name="9 - Εικόνα" descr="DSC03033.jpg"/>
          <p:cNvPicPr>
            <a:picLocks noChangeAspect="1"/>
          </p:cNvPicPr>
          <p:nvPr/>
        </p:nvPicPr>
        <p:blipFill>
          <a:blip r:embed="rId5" cstate="email"/>
          <a:srcRect/>
          <a:stretch>
            <a:fillRect/>
          </a:stretch>
        </p:blipFill>
        <p:spPr>
          <a:xfrm>
            <a:off x="928662" y="4929198"/>
            <a:ext cx="4250492" cy="1500198"/>
          </a:xfrm>
          <a:prstGeom prst="rect">
            <a:avLst/>
          </a:prstGeom>
        </p:spPr>
      </p:pic>
      <p:sp>
        <p:nvSpPr>
          <p:cNvPr id="15" name="14 - Στρογγυλεμένο ορθογώνιο"/>
          <p:cNvSpPr/>
          <p:nvPr/>
        </p:nvSpPr>
        <p:spPr>
          <a:xfrm>
            <a:off x="1000100" y="5000636"/>
            <a:ext cx="642942" cy="14287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Στρογγυλεμένο ορθογώνιο"/>
          <p:cNvSpPr/>
          <p:nvPr/>
        </p:nvSpPr>
        <p:spPr>
          <a:xfrm>
            <a:off x="2143108" y="5000636"/>
            <a:ext cx="642942" cy="14287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16 - Στρογγυλεμένο ορθογώνιο"/>
          <p:cNvSpPr/>
          <p:nvPr/>
        </p:nvSpPr>
        <p:spPr>
          <a:xfrm>
            <a:off x="3500430" y="5000636"/>
            <a:ext cx="642942" cy="14287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17 - Στρογγυλεμένο ορθογώνιο"/>
          <p:cNvSpPr/>
          <p:nvPr/>
        </p:nvSpPr>
        <p:spPr>
          <a:xfrm>
            <a:off x="4500562" y="5000636"/>
            <a:ext cx="642942" cy="14287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18 - Στρογγυλεμένο ορθογώνιο"/>
          <p:cNvSpPr/>
          <p:nvPr/>
        </p:nvSpPr>
        <p:spPr>
          <a:xfrm>
            <a:off x="2071670" y="3357562"/>
            <a:ext cx="714380" cy="12144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19 - Στρογγυλεμένο ορθογώνιο"/>
          <p:cNvSpPr/>
          <p:nvPr/>
        </p:nvSpPr>
        <p:spPr>
          <a:xfrm>
            <a:off x="3214678" y="3357562"/>
            <a:ext cx="714380" cy="12144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20 - TextBox"/>
          <p:cNvSpPr txBox="1"/>
          <p:nvPr/>
        </p:nvSpPr>
        <p:spPr>
          <a:xfrm>
            <a:off x="5357818" y="2143116"/>
            <a:ext cx="2857520" cy="553998"/>
          </a:xfrm>
          <a:prstGeom prst="rect">
            <a:avLst/>
          </a:prstGeom>
          <a:noFill/>
        </p:spPr>
        <p:txBody>
          <a:bodyPr wrap="square" rtlCol="0">
            <a:spAutoFit/>
          </a:bodyPr>
          <a:lstStyle/>
          <a:p>
            <a:r>
              <a:rPr lang="el-GR" dirty="0" smtClean="0"/>
              <a:t>Αρχικό κύτταρο πατέρα</a:t>
            </a:r>
          </a:p>
          <a:p>
            <a:r>
              <a:rPr lang="el-GR" sz="1200" dirty="0" smtClean="0">
                <a:solidFill>
                  <a:srgbClr val="FFFF66"/>
                </a:solidFill>
              </a:rPr>
              <a:t>(2Χ2=4 χρωμοσώματα)</a:t>
            </a:r>
            <a:endParaRPr lang="el-GR" sz="1200" dirty="0">
              <a:solidFill>
                <a:srgbClr val="FFFF66"/>
              </a:solidFill>
            </a:endParaRPr>
          </a:p>
        </p:txBody>
      </p:sp>
      <p:sp>
        <p:nvSpPr>
          <p:cNvPr id="22" name="21 - TextBox"/>
          <p:cNvSpPr txBox="1"/>
          <p:nvPr/>
        </p:nvSpPr>
        <p:spPr>
          <a:xfrm>
            <a:off x="5286380" y="3500438"/>
            <a:ext cx="3500462" cy="738664"/>
          </a:xfrm>
          <a:prstGeom prst="rect">
            <a:avLst/>
          </a:prstGeom>
          <a:noFill/>
        </p:spPr>
        <p:txBody>
          <a:bodyPr wrap="square" rtlCol="0">
            <a:spAutoFit/>
          </a:bodyPr>
          <a:lstStyle/>
          <a:p>
            <a:r>
              <a:rPr lang="el-GR" dirty="0" smtClean="0"/>
              <a:t>1</a:t>
            </a:r>
            <a:r>
              <a:rPr lang="el-GR" baseline="30000" dirty="0" smtClean="0"/>
              <a:t>η</a:t>
            </a:r>
            <a:r>
              <a:rPr lang="el-GR" dirty="0" smtClean="0"/>
              <a:t> μειωτική διαίρεση </a:t>
            </a:r>
          </a:p>
          <a:p>
            <a:r>
              <a:rPr lang="el-GR" sz="1200" dirty="0" smtClean="0">
                <a:solidFill>
                  <a:srgbClr val="FFFF66"/>
                </a:solidFill>
              </a:rPr>
              <a:t>(διαχωρισμός ομόλογων χρωμοσωμάτων -</a:t>
            </a:r>
          </a:p>
          <a:p>
            <a:r>
              <a:rPr lang="el-GR" sz="1200" dirty="0">
                <a:solidFill>
                  <a:srgbClr val="FFFF66"/>
                </a:solidFill>
              </a:rPr>
              <a:t> </a:t>
            </a:r>
            <a:r>
              <a:rPr lang="el-GR" sz="1200" dirty="0" smtClean="0">
                <a:solidFill>
                  <a:srgbClr val="FFFF66"/>
                </a:solidFill>
              </a:rPr>
              <a:t> δύο κύτταρα με 2Χ1=2 χρωμοσώματα)</a:t>
            </a:r>
            <a:endParaRPr lang="el-GR" sz="1200" dirty="0">
              <a:solidFill>
                <a:srgbClr val="FFFF66"/>
              </a:solidFill>
            </a:endParaRPr>
          </a:p>
        </p:txBody>
      </p:sp>
      <p:sp>
        <p:nvSpPr>
          <p:cNvPr id="23" name="22 - TextBox"/>
          <p:cNvSpPr txBox="1"/>
          <p:nvPr/>
        </p:nvSpPr>
        <p:spPr>
          <a:xfrm>
            <a:off x="5357818" y="5143512"/>
            <a:ext cx="3500462" cy="738664"/>
          </a:xfrm>
          <a:prstGeom prst="rect">
            <a:avLst/>
          </a:prstGeom>
          <a:noFill/>
        </p:spPr>
        <p:txBody>
          <a:bodyPr wrap="square" rtlCol="0">
            <a:spAutoFit/>
          </a:bodyPr>
          <a:lstStyle/>
          <a:p>
            <a:r>
              <a:rPr lang="el-GR" dirty="0" smtClean="0"/>
              <a:t>2</a:t>
            </a:r>
            <a:r>
              <a:rPr lang="el-GR" baseline="30000" dirty="0" smtClean="0"/>
              <a:t>η</a:t>
            </a:r>
            <a:r>
              <a:rPr lang="el-GR" dirty="0" smtClean="0"/>
              <a:t> μειωτική διαίρεση </a:t>
            </a:r>
          </a:p>
          <a:p>
            <a:r>
              <a:rPr lang="el-GR" sz="1200" dirty="0" smtClean="0">
                <a:solidFill>
                  <a:srgbClr val="FFFF66"/>
                </a:solidFill>
              </a:rPr>
              <a:t>(διαχωρισμός αδελφών χρωματίδων -</a:t>
            </a:r>
          </a:p>
          <a:p>
            <a:r>
              <a:rPr lang="el-GR" sz="1200" dirty="0">
                <a:solidFill>
                  <a:srgbClr val="FFFF66"/>
                </a:solidFill>
              </a:rPr>
              <a:t> </a:t>
            </a:r>
            <a:r>
              <a:rPr lang="el-GR" sz="1200" dirty="0" smtClean="0">
                <a:solidFill>
                  <a:srgbClr val="FFFF66"/>
                </a:solidFill>
              </a:rPr>
              <a:t> τέσσερα κύτταρα με 2Χ1=2 χρωμοσώματα)</a:t>
            </a:r>
            <a:endParaRPr lang="el-GR" sz="1200" dirty="0">
              <a:solidFill>
                <a:srgbClr val="FFFF66"/>
              </a:solidFill>
            </a:endParaRPr>
          </a:p>
        </p:txBody>
      </p:sp>
      <p:sp>
        <p:nvSpPr>
          <p:cNvPr id="24" name="23 - TextBox"/>
          <p:cNvSpPr txBox="1"/>
          <p:nvPr/>
        </p:nvSpPr>
        <p:spPr>
          <a:xfrm>
            <a:off x="5214942" y="1785926"/>
            <a:ext cx="2999988" cy="400110"/>
          </a:xfrm>
          <a:prstGeom prst="rect">
            <a:avLst/>
          </a:prstGeom>
          <a:noFill/>
        </p:spPr>
        <p:txBody>
          <a:bodyPr wrap="none" rtlCol="0">
            <a:spAutoFit/>
          </a:bodyPr>
          <a:lstStyle/>
          <a:p>
            <a:r>
              <a:rPr lang="el-GR" sz="2000" u="sng" dirty="0" smtClean="0"/>
              <a:t>ΠΟΡΕΙΑ ΤΗΣ ΜΕΙΩΣΗΣ </a:t>
            </a:r>
            <a:endParaRPr lang="el-GR" sz="2000" u="sng" dirty="0"/>
          </a:p>
        </p:txBody>
      </p:sp>
      <p:sp>
        <p:nvSpPr>
          <p:cNvPr id="25" name="24 - TextBox"/>
          <p:cNvSpPr txBox="1"/>
          <p:nvPr/>
        </p:nvSpPr>
        <p:spPr>
          <a:xfrm>
            <a:off x="214282" y="285728"/>
            <a:ext cx="545790" cy="4929222"/>
          </a:xfrm>
          <a:prstGeom prst="rect">
            <a:avLst/>
          </a:prstGeom>
          <a:noFill/>
        </p:spPr>
        <p:txBody>
          <a:bodyPr vert="wordArtVert">
            <a:spAutoFit/>
          </a:bodyPr>
          <a:lstStyle/>
          <a:p>
            <a:pPr fontAlgn="auto">
              <a:spcBef>
                <a:spcPts val="0"/>
              </a:spcBef>
              <a:spcAft>
                <a:spcPts val="0"/>
              </a:spcAft>
              <a:defRPr/>
            </a:pPr>
            <a:r>
              <a:rPr lang="el-GR" sz="2000" dirty="0">
                <a:latin typeface="+mn-lt"/>
                <a:cs typeface="+mn-cs"/>
              </a:rPr>
              <a:t>ΕΚΦΕ ΣΕΡΡΩΝ</a:t>
            </a:r>
            <a:endParaRPr lang="el-GR" sz="2000" dirty="0">
              <a:latin typeface="+mn-lt"/>
              <a:cs typeface="+mn-cs"/>
            </a:endParaRPr>
          </a:p>
        </p:txBody>
      </p:sp>
      <p:sp>
        <p:nvSpPr>
          <p:cNvPr id="26" name="25 - TextBox"/>
          <p:cNvSpPr txBox="1"/>
          <p:nvPr/>
        </p:nvSpPr>
        <p:spPr>
          <a:xfrm>
            <a:off x="1428728" y="214290"/>
            <a:ext cx="6929486" cy="1200329"/>
          </a:xfrm>
          <a:prstGeom prst="rect">
            <a:avLst/>
          </a:prstGeom>
        </p:spPr>
        <p:style>
          <a:lnRef idx="3">
            <a:schemeClr val="lt1"/>
          </a:lnRef>
          <a:fillRef idx="1">
            <a:schemeClr val="accent2"/>
          </a:fillRef>
          <a:effectRef idx="1">
            <a:schemeClr val="accent2"/>
          </a:effectRef>
          <a:fontRef idx="minor">
            <a:schemeClr val="lt1"/>
          </a:fontRef>
        </p:style>
        <p:txBody>
          <a:bodyPr wrap="square" anchor="ctr">
            <a:spAutoFit/>
          </a:bodyPr>
          <a:lstStyle/>
          <a:p>
            <a:pPr algn="ctr" fontAlgn="auto">
              <a:spcBef>
                <a:spcPts val="0"/>
              </a:spcBef>
              <a:spcAft>
                <a:spcPts val="0"/>
              </a:spcAft>
              <a:defRPr/>
            </a:pPr>
            <a:r>
              <a:rPr lang="el-GR" sz="3600" dirty="0">
                <a:ln w="18415" cmpd="sng">
                  <a:solidFill>
                    <a:srgbClr val="FF0000"/>
                  </a:solidFill>
                  <a:prstDash val="solid"/>
                </a:ln>
                <a:solidFill>
                  <a:srgbClr val="FFFFFF"/>
                </a:solidFill>
                <a:effectLst>
                  <a:outerShdw blurRad="63500" dir="3600000" algn="tl" rotWithShape="0">
                    <a:srgbClr val="000000">
                      <a:alpha val="70000"/>
                    </a:srgbClr>
                  </a:outerShdw>
                </a:effectLst>
              </a:rPr>
              <a:t>Η επέμβαση της τύχης στη</a:t>
            </a:r>
          </a:p>
          <a:p>
            <a:pPr algn="ctr" fontAlgn="auto">
              <a:spcBef>
                <a:spcPts val="0"/>
              </a:spcBef>
              <a:spcAft>
                <a:spcPts val="0"/>
              </a:spcAft>
              <a:defRPr/>
            </a:pPr>
            <a:r>
              <a:rPr lang="el-GR" sz="3600" dirty="0">
                <a:ln w="18415" cmpd="sng">
                  <a:solidFill>
                    <a:srgbClr val="FF0000"/>
                  </a:solidFill>
                  <a:prstDash val="solid"/>
                </a:ln>
                <a:solidFill>
                  <a:srgbClr val="FFFFFF"/>
                </a:solidFill>
                <a:effectLst>
                  <a:outerShdw blurRad="63500" dir="3600000" algn="tl" rotWithShape="0">
                    <a:srgbClr val="000000">
                      <a:alpha val="70000"/>
                    </a:srgbClr>
                  </a:outerShdw>
                </a:effectLst>
              </a:rPr>
              <a:t> δημιουργία γαμετών</a:t>
            </a:r>
            <a:endParaRPr lang="el-GR" sz="3600" dirty="0">
              <a:ln w="18415" cmpd="sng">
                <a:solidFill>
                  <a:srgbClr val="FF0000"/>
                </a:solidFill>
                <a:prstDash val="solid"/>
              </a:ln>
              <a:solidFill>
                <a:srgbClr val="FFFFFF"/>
              </a:solidFill>
              <a:effectLst>
                <a:outerShdw blurRad="63500" dir="3600000" algn="tl" rotWithShape="0">
                  <a:srgbClr val="000000">
                    <a:alpha val="70000"/>
                  </a:srgbClr>
                </a:outerShdw>
              </a:effectLst>
            </a:endParaRPr>
          </a:p>
        </p:txBody>
      </p:sp>
      <p:cxnSp>
        <p:nvCxnSpPr>
          <p:cNvPr id="28" name="27 - Ευθύγραμμο βέλος σύνδεσης"/>
          <p:cNvCxnSpPr/>
          <p:nvPr/>
        </p:nvCxnSpPr>
        <p:spPr>
          <a:xfrm rot="5400000">
            <a:off x="2178827" y="3178967"/>
            <a:ext cx="357190"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29 - Ευθύγραμμο βέλος σύνδεσης"/>
          <p:cNvCxnSpPr/>
          <p:nvPr/>
        </p:nvCxnSpPr>
        <p:spPr>
          <a:xfrm>
            <a:off x="2643174" y="3071810"/>
            <a:ext cx="714380"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31 - Ευθύγραμμο βέλος σύνδεσης"/>
          <p:cNvCxnSpPr/>
          <p:nvPr/>
        </p:nvCxnSpPr>
        <p:spPr>
          <a:xfrm rot="16200000" flipH="1">
            <a:off x="3214678" y="3071810"/>
            <a:ext cx="642942"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33 - Ευθύγραμμο βέλος σύνδεσης"/>
          <p:cNvCxnSpPr/>
          <p:nvPr/>
        </p:nvCxnSpPr>
        <p:spPr>
          <a:xfrm rot="10800000" flipV="1">
            <a:off x="2643174" y="3071810"/>
            <a:ext cx="857256"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35 - Ευθύγραμμο βέλος σύνδεσης"/>
          <p:cNvCxnSpPr/>
          <p:nvPr/>
        </p:nvCxnSpPr>
        <p:spPr>
          <a:xfrm rot="10800000" flipV="1">
            <a:off x="1214414" y="4429132"/>
            <a:ext cx="1000132"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37 - Ευθύγραμμο βέλος σύνδεσης"/>
          <p:cNvCxnSpPr/>
          <p:nvPr/>
        </p:nvCxnSpPr>
        <p:spPr>
          <a:xfrm rot="16200000" flipH="1">
            <a:off x="2143108" y="4643446"/>
            <a:ext cx="642942"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39 - Ευθύγραμμο βέλος σύνδεσης"/>
          <p:cNvCxnSpPr/>
          <p:nvPr/>
        </p:nvCxnSpPr>
        <p:spPr>
          <a:xfrm rot="10800000" flipV="1">
            <a:off x="1571604" y="4357694"/>
            <a:ext cx="928694"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41 - Ευθύγραμμο βέλος σύνδεσης"/>
          <p:cNvCxnSpPr/>
          <p:nvPr/>
        </p:nvCxnSpPr>
        <p:spPr>
          <a:xfrm rot="5400000">
            <a:off x="2035951" y="4607727"/>
            <a:ext cx="857256"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43 - Ευθύγραμμο βέλος σύνδεσης"/>
          <p:cNvCxnSpPr/>
          <p:nvPr/>
        </p:nvCxnSpPr>
        <p:spPr>
          <a:xfrm rot="16200000" flipH="1">
            <a:off x="3107521" y="4679165"/>
            <a:ext cx="785818"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45 - Ευθύγραμμο βέλος σύνδεσης"/>
          <p:cNvCxnSpPr/>
          <p:nvPr/>
        </p:nvCxnSpPr>
        <p:spPr>
          <a:xfrm>
            <a:off x="3500430" y="4429132"/>
            <a:ext cx="1071570"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47 - Ευθύγραμμο βέλος σύνδεσης"/>
          <p:cNvCxnSpPr/>
          <p:nvPr/>
        </p:nvCxnSpPr>
        <p:spPr>
          <a:xfrm rot="16200000" flipH="1">
            <a:off x="3393273" y="4750603"/>
            <a:ext cx="857256"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49 - Ευθύγραμμο βέλος σύνδεσης"/>
          <p:cNvCxnSpPr/>
          <p:nvPr/>
        </p:nvCxnSpPr>
        <p:spPr>
          <a:xfrm>
            <a:off x="3857620" y="4429132"/>
            <a:ext cx="1071570" cy="928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66"/>
          <p:cNvSpPr txBox="1">
            <a:spLocks noChangeArrowheads="1"/>
          </p:cNvSpPr>
          <p:nvPr/>
        </p:nvSpPr>
        <p:spPr bwMode="auto">
          <a:xfrm>
            <a:off x="4706938" y="6416675"/>
            <a:ext cx="4113212" cy="396875"/>
          </a:xfrm>
          <a:prstGeom prst="rect">
            <a:avLst/>
          </a:prstGeom>
          <a:noFill/>
          <a:ln w="9525" algn="ctr">
            <a:noFill/>
            <a:miter lim="800000"/>
            <a:headEnd/>
            <a:tailEnd/>
          </a:ln>
        </p:spPr>
        <p:txBody>
          <a:bodyPr>
            <a:spAutoFit/>
          </a:bodyPr>
          <a:lstStyle/>
          <a:p>
            <a:pPr algn="ctr"/>
            <a:r>
              <a:rPr lang="el-GR" b="1" dirty="0">
                <a:solidFill>
                  <a:srgbClr val="FFFFFF"/>
                </a:solidFill>
              </a:rPr>
              <a:t>Επιμέλεια: Σαμαράς Πασχάλης</a:t>
            </a:r>
            <a:r>
              <a:rPr lang="el-GR" sz="2000" b="1" dirty="0">
                <a:solidFill>
                  <a:srgbClr val="FFFFFF"/>
                </a:solidFill>
              </a:rPr>
              <a:t> </a:t>
            </a:r>
          </a:p>
        </p:txBody>
      </p:sp>
      <p:sp>
        <p:nvSpPr>
          <p:cNvPr id="11267" name="Text Box 82"/>
          <p:cNvSpPr txBox="1">
            <a:spLocks noChangeArrowheads="1"/>
          </p:cNvSpPr>
          <p:nvPr/>
        </p:nvSpPr>
        <p:spPr bwMode="auto">
          <a:xfrm>
            <a:off x="-36513" y="6437313"/>
            <a:ext cx="898526" cy="304800"/>
          </a:xfrm>
          <a:prstGeom prst="rect">
            <a:avLst/>
          </a:prstGeom>
          <a:noFill/>
          <a:ln w="9525">
            <a:noFill/>
            <a:miter lim="800000"/>
            <a:headEnd/>
            <a:tailEnd/>
          </a:ln>
        </p:spPr>
        <p:txBody>
          <a:bodyPr>
            <a:spAutoFit/>
          </a:bodyPr>
          <a:lstStyle/>
          <a:p>
            <a:pPr algn="ctr">
              <a:spcBef>
                <a:spcPct val="50000"/>
              </a:spcBef>
            </a:pPr>
            <a:r>
              <a:rPr lang="el-GR" sz="1400">
                <a:solidFill>
                  <a:srgbClr val="FFFFFF"/>
                </a:solidFill>
                <a:latin typeface="Tahoma" pitchFamily="34" charset="0"/>
              </a:rPr>
              <a:t>2008 -09</a:t>
            </a:r>
          </a:p>
        </p:txBody>
      </p:sp>
      <p:sp>
        <p:nvSpPr>
          <p:cNvPr id="5" name="4 - TextBox"/>
          <p:cNvSpPr txBox="1"/>
          <p:nvPr/>
        </p:nvSpPr>
        <p:spPr>
          <a:xfrm>
            <a:off x="1428728" y="214290"/>
            <a:ext cx="6929486" cy="1200329"/>
          </a:xfrm>
          <a:prstGeom prst="rect">
            <a:avLst/>
          </a:prstGeom>
        </p:spPr>
        <p:style>
          <a:lnRef idx="3">
            <a:schemeClr val="lt1"/>
          </a:lnRef>
          <a:fillRef idx="1">
            <a:schemeClr val="accent2"/>
          </a:fillRef>
          <a:effectRef idx="1">
            <a:schemeClr val="accent2"/>
          </a:effectRef>
          <a:fontRef idx="minor">
            <a:schemeClr val="lt1"/>
          </a:fontRef>
        </p:style>
        <p:txBody>
          <a:bodyPr wrap="square" anchor="ctr">
            <a:spAutoFit/>
          </a:bodyPr>
          <a:lstStyle/>
          <a:p>
            <a:pPr algn="ctr" fontAlgn="auto">
              <a:spcBef>
                <a:spcPts val="0"/>
              </a:spcBef>
              <a:spcAft>
                <a:spcPts val="0"/>
              </a:spcAft>
              <a:defRPr/>
            </a:pPr>
            <a:r>
              <a:rPr lang="el-GR" sz="3600" dirty="0">
                <a:ln w="18415" cmpd="sng">
                  <a:solidFill>
                    <a:srgbClr val="FF0000"/>
                  </a:solidFill>
                  <a:prstDash val="solid"/>
                </a:ln>
                <a:solidFill>
                  <a:srgbClr val="FFFFFF"/>
                </a:solidFill>
                <a:effectLst>
                  <a:outerShdw blurRad="63500" dir="3600000" algn="tl" rotWithShape="0">
                    <a:srgbClr val="000000">
                      <a:alpha val="70000"/>
                    </a:srgbClr>
                  </a:outerShdw>
                </a:effectLst>
              </a:rPr>
              <a:t>Η επέμβαση της τύχης στη</a:t>
            </a:r>
          </a:p>
          <a:p>
            <a:pPr algn="ctr" fontAlgn="auto">
              <a:spcBef>
                <a:spcPts val="0"/>
              </a:spcBef>
              <a:spcAft>
                <a:spcPts val="0"/>
              </a:spcAft>
              <a:defRPr/>
            </a:pPr>
            <a:r>
              <a:rPr lang="el-GR" sz="3600" dirty="0">
                <a:ln w="18415" cmpd="sng">
                  <a:solidFill>
                    <a:srgbClr val="FF0000"/>
                  </a:solidFill>
                  <a:prstDash val="solid"/>
                </a:ln>
                <a:solidFill>
                  <a:srgbClr val="FFFFFF"/>
                </a:solidFill>
                <a:effectLst>
                  <a:outerShdw blurRad="63500" dir="3600000" algn="tl" rotWithShape="0">
                    <a:srgbClr val="000000">
                      <a:alpha val="70000"/>
                    </a:srgbClr>
                  </a:outerShdw>
                </a:effectLst>
              </a:rPr>
              <a:t> δημιουργία γαμετών</a:t>
            </a:r>
            <a:endParaRPr lang="el-GR" sz="3600" dirty="0">
              <a:ln w="18415" cmpd="sng">
                <a:solidFill>
                  <a:srgbClr val="FF0000"/>
                </a:solidFill>
                <a:prstDash val="solid"/>
              </a:ln>
              <a:solidFill>
                <a:srgbClr val="FFFFFF"/>
              </a:solidFill>
              <a:effectLst>
                <a:outerShdw blurRad="63500" dir="3600000" algn="tl" rotWithShape="0">
                  <a:srgbClr val="000000">
                    <a:alpha val="70000"/>
                  </a:srgbClr>
                </a:outerShdw>
              </a:effectLst>
            </a:endParaRPr>
          </a:p>
        </p:txBody>
      </p:sp>
      <p:pic>
        <p:nvPicPr>
          <p:cNvPr id="6" name="5 - Εικόνα" descr="DSC03031.jpg"/>
          <p:cNvPicPr>
            <a:picLocks noChangeAspect="1"/>
          </p:cNvPicPr>
          <p:nvPr/>
        </p:nvPicPr>
        <p:blipFill>
          <a:blip r:embed="rId3" cstate="email"/>
          <a:srcRect/>
          <a:stretch>
            <a:fillRect/>
          </a:stretch>
        </p:blipFill>
        <p:spPr>
          <a:xfrm>
            <a:off x="2143108" y="2000240"/>
            <a:ext cx="1485910" cy="928694"/>
          </a:xfrm>
          <a:prstGeom prst="rect">
            <a:avLst/>
          </a:prstGeom>
        </p:spPr>
      </p:pic>
      <p:pic>
        <p:nvPicPr>
          <p:cNvPr id="7" name="6 - Εικόνα" descr="DSC03032.jpg"/>
          <p:cNvPicPr>
            <a:picLocks noChangeAspect="1"/>
          </p:cNvPicPr>
          <p:nvPr/>
        </p:nvPicPr>
        <p:blipFill>
          <a:blip r:embed="rId4" cstate="email"/>
          <a:srcRect/>
          <a:stretch>
            <a:fillRect/>
          </a:stretch>
        </p:blipFill>
        <p:spPr>
          <a:xfrm>
            <a:off x="1928794" y="3286124"/>
            <a:ext cx="1928826" cy="1357322"/>
          </a:xfrm>
          <a:prstGeom prst="rect">
            <a:avLst/>
          </a:prstGeom>
        </p:spPr>
      </p:pic>
      <p:pic>
        <p:nvPicPr>
          <p:cNvPr id="10" name="9 - Εικόνα" descr="DSC03033.jpg"/>
          <p:cNvPicPr>
            <a:picLocks noChangeAspect="1"/>
          </p:cNvPicPr>
          <p:nvPr/>
        </p:nvPicPr>
        <p:blipFill>
          <a:blip r:embed="rId5" cstate="email"/>
          <a:srcRect/>
          <a:stretch>
            <a:fillRect/>
          </a:stretch>
        </p:blipFill>
        <p:spPr>
          <a:xfrm>
            <a:off x="928662" y="4786322"/>
            <a:ext cx="4214841" cy="1573802"/>
          </a:xfrm>
          <a:prstGeom prst="rect">
            <a:avLst/>
          </a:prstGeom>
        </p:spPr>
      </p:pic>
      <p:sp>
        <p:nvSpPr>
          <p:cNvPr id="15" name="14 - Στρογγυλεμένο ορθογώνιο"/>
          <p:cNvSpPr/>
          <p:nvPr/>
        </p:nvSpPr>
        <p:spPr>
          <a:xfrm>
            <a:off x="1000100" y="4857760"/>
            <a:ext cx="857256" cy="14287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Στρογγυλεμένο ορθογώνιο"/>
          <p:cNvSpPr/>
          <p:nvPr/>
        </p:nvSpPr>
        <p:spPr>
          <a:xfrm>
            <a:off x="2143108" y="4857760"/>
            <a:ext cx="857256" cy="14287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16 - Στρογγυλεμένο ορθογώνιο"/>
          <p:cNvSpPr/>
          <p:nvPr/>
        </p:nvSpPr>
        <p:spPr>
          <a:xfrm>
            <a:off x="3357554" y="4857760"/>
            <a:ext cx="785818" cy="14287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17 - Στρογγυλεμένο ορθογώνιο"/>
          <p:cNvSpPr/>
          <p:nvPr/>
        </p:nvSpPr>
        <p:spPr>
          <a:xfrm>
            <a:off x="4429124" y="4857760"/>
            <a:ext cx="642942" cy="14287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18 - Στρογγυλεμένο ορθογώνιο"/>
          <p:cNvSpPr/>
          <p:nvPr/>
        </p:nvSpPr>
        <p:spPr>
          <a:xfrm>
            <a:off x="2000232" y="3357562"/>
            <a:ext cx="785818" cy="12144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19 - Στρογγυλεμένο ορθογώνιο"/>
          <p:cNvSpPr/>
          <p:nvPr/>
        </p:nvSpPr>
        <p:spPr>
          <a:xfrm>
            <a:off x="3000364" y="3357562"/>
            <a:ext cx="785818" cy="12144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20 - TextBox"/>
          <p:cNvSpPr txBox="1"/>
          <p:nvPr/>
        </p:nvSpPr>
        <p:spPr>
          <a:xfrm>
            <a:off x="5357818" y="2143116"/>
            <a:ext cx="2857520" cy="553998"/>
          </a:xfrm>
          <a:prstGeom prst="rect">
            <a:avLst/>
          </a:prstGeom>
          <a:noFill/>
        </p:spPr>
        <p:txBody>
          <a:bodyPr wrap="square" rtlCol="0">
            <a:spAutoFit/>
          </a:bodyPr>
          <a:lstStyle/>
          <a:p>
            <a:r>
              <a:rPr lang="el-GR" dirty="0" smtClean="0"/>
              <a:t>Αρχικό κύτταρο πατέρα</a:t>
            </a:r>
          </a:p>
          <a:p>
            <a:r>
              <a:rPr lang="el-GR" sz="1200" dirty="0" smtClean="0">
                <a:solidFill>
                  <a:srgbClr val="FFFF66"/>
                </a:solidFill>
              </a:rPr>
              <a:t>(2Χ2=4 χρωμοσώματα)</a:t>
            </a:r>
            <a:endParaRPr lang="el-GR" sz="1200" dirty="0">
              <a:solidFill>
                <a:srgbClr val="FFFF66"/>
              </a:solidFill>
            </a:endParaRPr>
          </a:p>
        </p:txBody>
      </p:sp>
      <p:sp>
        <p:nvSpPr>
          <p:cNvPr id="22" name="21 - TextBox"/>
          <p:cNvSpPr txBox="1"/>
          <p:nvPr/>
        </p:nvSpPr>
        <p:spPr>
          <a:xfrm>
            <a:off x="5286380" y="3500438"/>
            <a:ext cx="3500462" cy="738664"/>
          </a:xfrm>
          <a:prstGeom prst="rect">
            <a:avLst/>
          </a:prstGeom>
          <a:noFill/>
        </p:spPr>
        <p:txBody>
          <a:bodyPr wrap="square" rtlCol="0">
            <a:spAutoFit/>
          </a:bodyPr>
          <a:lstStyle/>
          <a:p>
            <a:r>
              <a:rPr lang="el-GR" dirty="0" smtClean="0"/>
              <a:t>1</a:t>
            </a:r>
            <a:r>
              <a:rPr lang="el-GR" baseline="30000" dirty="0" smtClean="0"/>
              <a:t>η</a:t>
            </a:r>
            <a:r>
              <a:rPr lang="el-GR" dirty="0" smtClean="0"/>
              <a:t> μειωτική διαίρεση </a:t>
            </a:r>
          </a:p>
          <a:p>
            <a:r>
              <a:rPr lang="el-GR" sz="1200" dirty="0" smtClean="0">
                <a:solidFill>
                  <a:srgbClr val="FFFF66"/>
                </a:solidFill>
              </a:rPr>
              <a:t>(διαχωρισμός ομόλογων χρωμοσωμάτων -</a:t>
            </a:r>
          </a:p>
          <a:p>
            <a:r>
              <a:rPr lang="el-GR" sz="1200" dirty="0">
                <a:solidFill>
                  <a:srgbClr val="FFFF66"/>
                </a:solidFill>
              </a:rPr>
              <a:t> </a:t>
            </a:r>
            <a:r>
              <a:rPr lang="el-GR" sz="1200" dirty="0" smtClean="0">
                <a:solidFill>
                  <a:srgbClr val="FFFF66"/>
                </a:solidFill>
              </a:rPr>
              <a:t> δύο κύτταρα με 2Χ1=2 χρωμοσώματα)</a:t>
            </a:r>
            <a:endParaRPr lang="el-GR" sz="1200" dirty="0">
              <a:solidFill>
                <a:srgbClr val="FFFF66"/>
              </a:solidFill>
            </a:endParaRPr>
          </a:p>
        </p:txBody>
      </p:sp>
      <p:sp>
        <p:nvSpPr>
          <p:cNvPr id="23" name="22 - TextBox"/>
          <p:cNvSpPr txBox="1"/>
          <p:nvPr/>
        </p:nvSpPr>
        <p:spPr>
          <a:xfrm>
            <a:off x="5357818" y="5143512"/>
            <a:ext cx="3500462" cy="738664"/>
          </a:xfrm>
          <a:prstGeom prst="rect">
            <a:avLst/>
          </a:prstGeom>
          <a:noFill/>
        </p:spPr>
        <p:txBody>
          <a:bodyPr wrap="square" rtlCol="0">
            <a:spAutoFit/>
          </a:bodyPr>
          <a:lstStyle/>
          <a:p>
            <a:r>
              <a:rPr lang="el-GR" dirty="0" smtClean="0"/>
              <a:t>2</a:t>
            </a:r>
            <a:r>
              <a:rPr lang="el-GR" baseline="30000" dirty="0" smtClean="0"/>
              <a:t>η</a:t>
            </a:r>
            <a:r>
              <a:rPr lang="el-GR" dirty="0" smtClean="0"/>
              <a:t> μειωτική διαίρεση </a:t>
            </a:r>
          </a:p>
          <a:p>
            <a:r>
              <a:rPr lang="el-GR" sz="1200" dirty="0" smtClean="0">
                <a:solidFill>
                  <a:srgbClr val="FFFF66"/>
                </a:solidFill>
              </a:rPr>
              <a:t>(διαχωρισμός αδελφών χρωματίδων -</a:t>
            </a:r>
          </a:p>
          <a:p>
            <a:r>
              <a:rPr lang="el-GR" sz="1200" dirty="0">
                <a:solidFill>
                  <a:srgbClr val="FFFF66"/>
                </a:solidFill>
              </a:rPr>
              <a:t> </a:t>
            </a:r>
            <a:r>
              <a:rPr lang="el-GR" sz="1200" dirty="0" smtClean="0">
                <a:solidFill>
                  <a:srgbClr val="FFFF66"/>
                </a:solidFill>
              </a:rPr>
              <a:t> τέσσερεις γαμέτες με 2Χ1=2 χρωμοσώματα)</a:t>
            </a:r>
            <a:endParaRPr lang="el-GR" sz="1200" dirty="0">
              <a:solidFill>
                <a:srgbClr val="FFFF66"/>
              </a:solidFill>
            </a:endParaRPr>
          </a:p>
        </p:txBody>
      </p:sp>
      <p:sp>
        <p:nvSpPr>
          <p:cNvPr id="24" name="23 - Στρογγυλεμένο ορθογώνιο"/>
          <p:cNvSpPr/>
          <p:nvPr/>
        </p:nvSpPr>
        <p:spPr>
          <a:xfrm>
            <a:off x="2285984" y="2000240"/>
            <a:ext cx="1285884" cy="9286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24 - TextBox"/>
          <p:cNvSpPr txBox="1"/>
          <p:nvPr/>
        </p:nvSpPr>
        <p:spPr>
          <a:xfrm>
            <a:off x="214282" y="285728"/>
            <a:ext cx="545790" cy="4929222"/>
          </a:xfrm>
          <a:prstGeom prst="rect">
            <a:avLst/>
          </a:prstGeom>
          <a:noFill/>
        </p:spPr>
        <p:txBody>
          <a:bodyPr vert="wordArtVert">
            <a:spAutoFit/>
          </a:bodyPr>
          <a:lstStyle/>
          <a:p>
            <a:pPr fontAlgn="auto">
              <a:spcBef>
                <a:spcPts val="0"/>
              </a:spcBef>
              <a:spcAft>
                <a:spcPts val="0"/>
              </a:spcAft>
              <a:defRPr/>
            </a:pPr>
            <a:r>
              <a:rPr lang="el-GR" sz="2000" dirty="0">
                <a:latin typeface="+mn-lt"/>
                <a:cs typeface="+mn-cs"/>
              </a:rPr>
              <a:t>ΕΚΦΕ ΣΕΡΡΩΝ</a:t>
            </a:r>
            <a:endParaRPr lang="el-GR" sz="2000" dirty="0">
              <a:latin typeface="+mn-lt"/>
              <a:cs typeface="+mn-cs"/>
            </a:endParaRPr>
          </a:p>
        </p:txBody>
      </p:sp>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66"/>
          <p:cNvSpPr txBox="1">
            <a:spLocks noChangeArrowheads="1"/>
          </p:cNvSpPr>
          <p:nvPr/>
        </p:nvSpPr>
        <p:spPr bwMode="auto">
          <a:xfrm>
            <a:off x="4706938" y="6416675"/>
            <a:ext cx="4113212" cy="396875"/>
          </a:xfrm>
          <a:prstGeom prst="rect">
            <a:avLst/>
          </a:prstGeom>
          <a:noFill/>
          <a:ln w="9525" algn="ctr">
            <a:noFill/>
            <a:miter lim="800000"/>
            <a:headEnd/>
            <a:tailEnd/>
          </a:ln>
        </p:spPr>
        <p:txBody>
          <a:bodyPr>
            <a:spAutoFit/>
          </a:bodyPr>
          <a:lstStyle/>
          <a:p>
            <a:pPr algn="ctr"/>
            <a:r>
              <a:rPr lang="el-GR" b="1">
                <a:solidFill>
                  <a:srgbClr val="FFFFFF"/>
                </a:solidFill>
              </a:rPr>
              <a:t>Επιμέλεια: Σαμαράς Πασχάλης</a:t>
            </a:r>
            <a:r>
              <a:rPr lang="el-GR" sz="2000" b="1">
                <a:solidFill>
                  <a:srgbClr val="FFFFFF"/>
                </a:solidFill>
              </a:rPr>
              <a:t> </a:t>
            </a:r>
          </a:p>
        </p:txBody>
      </p:sp>
      <p:sp>
        <p:nvSpPr>
          <p:cNvPr id="4099" name="Text Box 82"/>
          <p:cNvSpPr txBox="1">
            <a:spLocks noChangeArrowheads="1"/>
          </p:cNvSpPr>
          <p:nvPr/>
        </p:nvSpPr>
        <p:spPr bwMode="auto">
          <a:xfrm>
            <a:off x="-36513" y="6437313"/>
            <a:ext cx="898526" cy="304800"/>
          </a:xfrm>
          <a:prstGeom prst="rect">
            <a:avLst/>
          </a:prstGeom>
          <a:noFill/>
          <a:ln w="9525">
            <a:noFill/>
            <a:miter lim="800000"/>
            <a:headEnd/>
            <a:tailEnd/>
          </a:ln>
        </p:spPr>
        <p:txBody>
          <a:bodyPr>
            <a:spAutoFit/>
          </a:bodyPr>
          <a:lstStyle/>
          <a:p>
            <a:pPr algn="ctr">
              <a:spcBef>
                <a:spcPct val="50000"/>
              </a:spcBef>
            </a:pPr>
            <a:r>
              <a:rPr lang="el-GR" sz="1400">
                <a:solidFill>
                  <a:srgbClr val="FFFFFF"/>
                </a:solidFill>
                <a:latin typeface="Tahoma" pitchFamily="34" charset="0"/>
              </a:rPr>
              <a:t>2008 -09</a:t>
            </a:r>
          </a:p>
        </p:txBody>
      </p:sp>
      <p:pic>
        <p:nvPicPr>
          <p:cNvPr id="5" name="4 - Εικόνα" descr="DSC02900.JPG"/>
          <p:cNvPicPr>
            <a:picLocks noChangeAspect="1"/>
          </p:cNvPicPr>
          <p:nvPr/>
        </p:nvPicPr>
        <p:blipFill>
          <a:blip r:embed="rId3" cstate="email"/>
          <a:srcRect/>
          <a:stretch>
            <a:fillRect/>
          </a:stretch>
        </p:blipFill>
        <p:spPr bwMode="auto">
          <a:xfrm>
            <a:off x="4643438" y="3500438"/>
            <a:ext cx="4159250" cy="2928937"/>
          </a:xfrm>
          <a:prstGeom prst="rect">
            <a:avLst/>
          </a:prstGeom>
          <a:noFill/>
          <a:ln w="57150">
            <a:solidFill>
              <a:srgbClr val="FF0000"/>
            </a:solidFill>
            <a:miter lim="800000"/>
            <a:headEnd/>
            <a:tailEnd/>
          </a:ln>
        </p:spPr>
      </p:pic>
      <p:sp>
        <p:nvSpPr>
          <p:cNvPr id="7" name="6 - TextBox"/>
          <p:cNvSpPr txBox="1"/>
          <p:nvPr/>
        </p:nvSpPr>
        <p:spPr>
          <a:xfrm>
            <a:off x="214282" y="285728"/>
            <a:ext cx="545790" cy="4929222"/>
          </a:xfrm>
          <a:prstGeom prst="rect">
            <a:avLst/>
          </a:prstGeom>
          <a:noFill/>
        </p:spPr>
        <p:txBody>
          <a:bodyPr vert="wordArtVert">
            <a:spAutoFit/>
          </a:bodyPr>
          <a:lstStyle/>
          <a:p>
            <a:pPr fontAlgn="auto">
              <a:spcBef>
                <a:spcPts val="0"/>
              </a:spcBef>
              <a:spcAft>
                <a:spcPts val="0"/>
              </a:spcAft>
              <a:defRPr/>
            </a:pPr>
            <a:r>
              <a:rPr lang="el-GR" sz="2000" dirty="0">
                <a:latin typeface="+mn-lt"/>
                <a:cs typeface="+mn-cs"/>
              </a:rPr>
              <a:t>ΕΚΦΕ ΣΕΡΡΩΝ</a:t>
            </a:r>
            <a:endParaRPr lang="el-GR" sz="2000" dirty="0">
              <a:latin typeface="+mn-lt"/>
              <a:cs typeface="+mn-cs"/>
            </a:endParaRPr>
          </a:p>
        </p:txBody>
      </p:sp>
      <p:pic>
        <p:nvPicPr>
          <p:cNvPr id="8" name="7 - Εικόνα" descr="DSC02936.JPG"/>
          <p:cNvPicPr>
            <a:picLocks noChangeAspect="1"/>
          </p:cNvPicPr>
          <p:nvPr/>
        </p:nvPicPr>
        <p:blipFill>
          <a:blip r:embed="rId4" cstate="email"/>
          <a:srcRect/>
          <a:stretch>
            <a:fillRect/>
          </a:stretch>
        </p:blipFill>
        <p:spPr bwMode="auto">
          <a:xfrm>
            <a:off x="1143000" y="1928813"/>
            <a:ext cx="4429125" cy="2428875"/>
          </a:xfrm>
          <a:prstGeom prst="rect">
            <a:avLst/>
          </a:prstGeom>
          <a:noFill/>
          <a:ln w="57150">
            <a:solidFill>
              <a:srgbClr val="FF0000"/>
            </a:solidFill>
            <a:miter lim="800000"/>
            <a:headEnd/>
            <a:tailEnd/>
          </a:ln>
        </p:spPr>
      </p:pic>
      <p:sp>
        <p:nvSpPr>
          <p:cNvPr id="9" name="8 - TextBox"/>
          <p:cNvSpPr txBox="1"/>
          <p:nvPr/>
        </p:nvSpPr>
        <p:spPr>
          <a:xfrm>
            <a:off x="1214414" y="214290"/>
            <a:ext cx="7215238" cy="1446550"/>
          </a:xfrm>
          <a:prstGeom prst="rect">
            <a:avLst/>
          </a:prstGeom>
        </p:spPr>
        <p:style>
          <a:lnRef idx="3">
            <a:schemeClr val="lt1"/>
          </a:lnRef>
          <a:fillRef idx="1">
            <a:schemeClr val="accent2"/>
          </a:fillRef>
          <a:effectRef idx="1">
            <a:schemeClr val="accent2"/>
          </a:effectRef>
          <a:fontRef idx="minor">
            <a:schemeClr val="lt1"/>
          </a:fontRef>
        </p:style>
        <p:txBody>
          <a:bodyPr anchor="ctr">
            <a:spAutoFit/>
          </a:bodyPr>
          <a:lstStyle/>
          <a:p>
            <a:pPr algn="ctr" fontAlgn="auto">
              <a:spcBef>
                <a:spcPts val="0"/>
              </a:spcBef>
              <a:spcAft>
                <a:spcPts val="0"/>
              </a:spcAft>
              <a:defRPr/>
            </a:pPr>
            <a:r>
              <a:rPr lang="el-GR" sz="4400" dirty="0">
                <a:ln w="18415" cmpd="sng">
                  <a:solidFill>
                    <a:srgbClr val="FF0000"/>
                  </a:solidFill>
                  <a:prstDash val="solid"/>
                </a:ln>
                <a:solidFill>
                  <a:srgbClr val="FFFFFF"/>
                </a:solidFill>
                <a:effectLst>
                  <a:outerShdw blurRad="63500" dir="3600000" algn="tl" rotWithShape="0">
                    <a:srgbClr val="000000">
                      <a:alpha val="70000"/>
                    </a:srgbClr>
                  </a:outerShdw>
                </a:effectLst>
              </a:rPr>
              <a:t>Η επέμβαση της τύχης στη</a:t>
            </a:r>
          </a:p>
          <a:p>
            <a:pPr algn="ctr" fontAlgn="auto">
              <a:spcBef>
                <a:spcPts val="0"/>
              </a:spcBef>
              <a:spcAft>
                <a:spcPts val="0"/>
              </a:spcAft>
              <a:defRPr/>
            </a:pPr>
            <a:r>
              <a:rPr lang="el-GR" sz="4400" dirty="0">
                <a:ln w="18415" cmpd="sng">
                  <a:solidFill>
                    <a:srgbClr val="FF0000"/>
                  </a:solidFill>
                  <a:prstDash val="solid"/>
                </a:ln>
                <a:solidFill>
                  <a:srgbClr val="FFFFFF"/>
                </a:solidFill>
                <a:effectLst>
                  <a:outerShdw blurRad="63500" dir="3600000" algn="tl" rotWithShape="0">
                    <a:srgbClr val="000000">
                      <a:alpha val="70000"/>
                    </a:srgbClr>
                  </a:outerShdw>
                </a:effectLst>
              </a:rPr>
              <a:t> δημιουργία γαμετών</a:t>
            </a:r>
            <a:endParaRPr lang="el-GR" sz="4400" dirty="0">
              <a:ln w="18415" cmpd="sng">
                <a:solidFill>
                  <a:srgbClr val="FF0000"/>
                </a:solidFill>
                <a:prstDash val="solid"/>
              </a:ln>
              <a:solidFill>
                <a:srgbClr val="FFFFFF"/>
              </a:solidFill>
              <a:effectLst>
                <a:outerShdw blurRad="63500" dir="3600000" algn="tl" rotWithShape="0">
                  <a:srgbClr val="000000">
                    <a:alpha val="70000"/>
                  </a:srgbClr>
                </a:outerShdw>
              </a:effectLst>
            </a:endParaRPr>
          </a:p>
        </p:txBody>
      </p:sp>
      <p:sp>
        <p:nvSpPr>
          <p:cNvPr id="4104" name="9 - TextBox"/>
          <p:cNvSpPr txBox="1">
            <a:spLocks noChangeArrowheads="1"/>
          </p:cNvSpPr>
          <p:nvPr/>
        </p:nvSpPr>
        <p:spPr bwMode="auto">
          <a:xfrm>
            <a:off x="6429375" y="3071813"/>
            <a:ext cx="1768475" cy="400050"/>
          </a:xfrm>
          <a:prstGeom prst="rect">
            <a:avLst/>
          </a:prstGeom>
          <a:noFill/>
          <a:ln w="9525">
            <a:noFill/>
            <a:miter lim="800000"/>
            <a:headEnd/>
            <a:tailEnd/>
          </a:ln>
        </p:spPr>
        <p:txBody>
          <a:bodyPr wrap="none">
            <a:spAutoFit/>
          </a:bodyPr>
          <a:lstStyle/>
          <a:p>
            <a:r>
              <a:rPr lang="el-GR" dirty="0">
                <a:latin typeface="Tahoma" pitchFamily="34" charset="0"/>
              </a:rPr>
              <a:t>Τομή </a:t>
            </a:r>
            <a:r>
              <a:rPr lang="el-GR" sz="2000" dirty="0">
                <a:latin typeface="Tahoma" pitchFamily="34" charset="0"/>
              </a:rPr>
              <a:t>ωοθήκης</a:t>
            </a:r>
            <a:endParaRPr lang="el-GR" dirty="0">
              <a:latin typeface="Tahoma" pitchFamily="34" charset="0"/>
            </a:endParaRPr>
          </a:p>
        </p:txBody>
      </p:sp>
      <p:sp>
        <p:nvSpPr>
          <p:cNvPr id="4105" name="10 - TextBox"/>
          <p:cNvSpPr txBox="1">
            <a:spLocks noChangeArrowheads="1"/>
          </p:cNvSpPr>
          <p:nvPr/>
        </p:nvSpPr>
        <p:spPr bwMode="auto">
          <a:xfrm>
            <a:off x="6429388" y="5715016"/>
            <a:ext cx="1357312" cy="400050"/>
          </a:xfrm>
          <a:prstGeom prst="rect">
            <a:avLst/>
          </a:prstGeom>
          <a:noFill/>
          <a:ln w="9525">
            <a:noFill/>
            <a:miter lim="800000"/>
            <a:headEnd/>
            <a:tailEnd/>
          </a:ln>
        </p:spPr>
        <p:txBody>
          <a:bodyPr>
            <a:spAutoFit/>
          </a:bodyPr>
          <a:lstStyle/>
          <a:p>
            <a:r>
              <a:rPr lang="el-GR" sz="2000" dirty="0">
                <a:latin typeface="Tahoma" pitchFamily="34" charset="0"/>
              </a:rPr>
              <a:t>ωάριο</a:t>
            </a:r>
          </a:p>
        </p:txBody>
      </p:sp>
      <p:cxnSp>
        <p:nvCxnSpPr>
          <p:cNvPr id="13" name="12 - Ευθύγραμμο βέλος σύνδεσης"/>
          <p:cNvCxnSpPr/>
          <p:nvPr/>
        </p:nvCxnSpPr>
        <p:spPr>
          <a:xfrm rot="5400000" flipH="1" flipV="1">
            <a:off x="6607986" y="5322104"/>
            <a:ext cx="714375" cy="7143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107" name="13 - TextBox"/>
          <p:cNvSpPr txBox="1">
            <a:spLocks noChangeArrowheads="1"/>
          </p:cNvSpPr>
          <p:nvPr/>
        </p:nvSpPr>
        <p:spPr bwMode="auto">
          <a:xfrm>
            <a:off x="2071688" y="4500563"/>
            <a:ext cx="1860550" cy="369887"/>
          </a:xfrm>
          <a:prstGeom prst="rect">
            <a:avLst/>
          </a:prstGeom>
          <a:noFill/>
          <a:ln w="9525">
            <a:noFill/>
            <a:miter lim="800000"/>
            <a:headEnd/>
            <a:tailEnd/>
          </a:ln>
        </p:spPr>
        <p:txBody>
          <a:bodyPr wrap="none">
            <a:spAutoFit/>
          </a:bodyPr>
          <a:lstStyle/>
          <a:p>
            <a:r>
              <a:rPr lang="el-GR" dirty="0">
                <a:latin typeface="Tahoma" pitchFamily="34" charset="0"/>
              </a:rPr>
              <a:t>Σπερματοζωάρια</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par>
                          <p:cTn id="14" fill="hold">
                            <p:stCondLst>
                              <p:cond delay="2000"/>
                            </p:stCondLst>
                            <p:childTnLst>
                              <p:par>
                                <p:cTn id="15" presetID="51"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155" decel="100000"/>
                                        <p:tgtEl>
                                          <p:spTgt spid="8"/>
                                        </p:tgtEl>
                                      </p:cBhvr>
                                    </p:animEffect>
                                    <p:animScale>
                                      <p:cBhvr>
                                        <p:cTn id="18" dur="1155" decel="100000"/>
                                        <p:tgtEl>
                                          <p:spTgt spid="8"/>
                                        </p:tgtEl>
                                      </p:cBhvr>
                                      <p:from x="10000" y="10000"/>
                                      <p:to x="200000" y="450000"/>
                                    </p:animScale>
                                    <p:animScale>
                                      <p:cBhvr>
                                        <p:cTn id="19" dur="1845" accel="100000" fill="hold">
                                          <p:stCondLst>
                                            <p:cond delay="1155"/>
                                          </p:stCondLst>
                                        </p:cTn>
                                        <p:tgtEl>
                                          <p:spTgt spid="8"/>
                                        </p:tgtEl>
                                      </p:cBhvr>
                                      <p:from x="200000" y="450000"/>
                                      <p:to x="100000" y="100000"/>
                                    </p:animScale>
                                    <p:set>
                                      <p:cBhvr>
                                        <p:cTn id="20" dur="1155" fill="hold"/>
                                        <p:tgtEl>
                                          <p:spTgt spid="8"/>
                                        </p:tgtEl>
                                        <p:attrNameLst>
                                          <p:attrName>ppt_x</p:attrName>
                                        </p:attrNameLst>
                                      </p:cBhvr>
                                      <p:to>
                                        <p:strVal val="(0.5)"/>
                                      </p:to>
                                    </p:set>
                                    <p:anim from="(0.5)" to="(#ppt_x)" calcmode="lin" valueType="num">
                                      <p:cBhvr>
                                        <p:cTn id="21" dur="1845" accel="100000" fill="hold">
                                          <p:stCondLst>
                                            <p:cond delay="1155"/>
                                          </p:stCondLst>
                                        </p:cTn>
                                        <p:tgtEl>
                                          <p:spTgt spid="8"/>
                                        </p:tgtEl>
                                        <p:attrNameLst>
                                          <p:attrName>ppt_x</p:attrName>
                                        </p:attrNameLst>
                                      </p:cBhvr>
                                    </p:anim>
                                    <p:set>
                                      <p:cBhvr>
                                        <p:cTn id="22" dur="1155" fill="hold"/>
                                        <p:tgtEl>
                                          <p:spTgt spid="8"/>
                                        </p:tgtEl>
                                        <p:attrNameLst>
                                          <p:attrName>ppt_y</p:attrName>
                                        </p:attrNameLst>
                                      </p:cBhvr>
                                      <p:to>
                                        <p:strVal val="(#ppt_y+0.4)"/>
                                      </p:to>
                                    </p:set>
                                    <p:anim from="(#ppt_y+0.4)" to="(#ppt_y)" calcmode="lin" valueType="num">
                                      <p:cBhvr>
                                        <p:cTn id="23" dur="1845" accel="100000" fill="hold">
                                          <p:stCondLst>
                                            <p:cond delay="1155"/>
                                          </p:stCondLst>
                                        </p:cTn>
                                        <p:tgtEl>
                                          <p:spTgt spid="8"/>
                                        </p:tgtEl>
                                        <p:attrNameLst>
                                          <p:attrName>ppt_y</p:attrName>
                                        </p:attrNameLst>
                                      </p:cBhvr>
                                    </p:anim>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4107"/>
                                        </p:tgtEl>
                                        <p:attrNameLst>
                                          <p:attrName>style.visibility</p:attrName>
                                        </p:attrNameLst>
                                      </p:cBhvr>
                                      <p:to>
                                        <p:strVal val="visible"/>
                                      </p:to>
                                    </p:set>
                                    <p:animEffect transition="in" filter="fade">
                                      <p:cBhvr>
                                        <p:cTn id="27" dur="2000"/>
                                        <p:tgtEl>
                                          <p:spTgt spid="4107"/>
                                        </p:tgtEl>
                                      </p:cBhvr>
                                    </p:animEffect>
                                  </p:childTnLst>
                                </p:cTn>
                              </p:par>
                            </p:childTnLst>
                          </p:cTn>
                        </p:par>
                        <p:par>
                          <p:cTn id="28" fill="hold">
                            <p:stCondLst>
                              <p:cond delay="7000"/>
                            </p:stCondLst>
                            <p:childTnLst>
                              <p:par>
                                <p:cTn id="29" presetID="10" presetClass="entr" presetSubtype="0" fill="hold" grpId="0" nodeType="afterEffect">
                                  <p:stCondLst>
                                    <p:cond delay="0"/>
                                  </p:stCondLst>
                                  <p:childTnLst>
                                    <p:set>
                                      <p:cBhvr>
                                        <p:cTn id="30" dur="1" fill="hold">
                                          <p:stCondLst>
                                            <p:cond delay="0"/>
                                          </p:stCondLst>
                                        </p:cTn>
                                        <p:tgtEl>
                                          <p:spTgt spid="4104"/>
                                        </p:tgtEl>
                                        <p:attrNameLst>
                                          <p:attrName>style.visibility</p:attrName>
                                        </p:attrNameLst>
                                      </p:cBhvr>
                                      <p:to>
                                        <p:strVal val="visible"/>
                                      </p:to>
                                    </p:set>
                                    <p:animEffect transition="in" filter="fade">
                                      <p:cBhvr>
                                        <p:cTn id="31" dur="2000"/>
                                        <p:tgtEl>
                                          <p:spTgt spid="4104"/>
                                        </p:tgtEl>
                                      </p:cBhvr>
                                    </p:animEffect>
                                  </p:childTnLst>
                                </p:cTn>
                              </p:par>
                            </p:childTnLst>
                          </p:cTn>
                        </p:par>
                        <p:par>
                          <p:cTn id="32" fill="hold">
                            <p:stCondLst>
                              <p:cond delay="9000"/>
                            </p:stCondLst>
                            <p:childTnLst>
                              <p:par>
                                <p:cTn id="33" presetID="10" presetClass="entr" presetSubtype="0" fill="hold" grpId="0" nodeType="afterEffect">
                                  <p:stCondLst>
                                    <p:cond delay="0"/>
                                  </p:stCondLst>
                                  <p:childTnLst>
                                    <p:set>
                                      <p:cBhvr>
                                        <p:cTn id="34" dur="1" fill="hold">
                                          <p:stCondLst>
                                            <p:cond delay="0"/>
                                          </p:stCondLst>
                                        </p:cTn>
                                        <p:tgtEl>
                                          <p:spTgt spid="4105"/>
                                        </p:tgtEl>
                                        <p:attrNameLst>
                                          <p:attrName>style.visibility</p:attrName>
                                        </p:attrNameLst>
                                      </p:cBhvr>
                                      <p:to>
                                        <p:strVal val="visible"/>
                                      </p:to>
                                    </p:set>
                                    <p:animEffect transition="in" filter="fade">
                                      <p:cBhvr>
                                        <p:cTn id="35" dur="2000"/>
                                        <p:tgtEl>
                                          <p:spTgt spid="4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 grpId="0"/>
      <p:bldP spid="4105" grpId="0"/>
      <p:bldP spid="410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66"/>
          <p:cNvSpPr txBox="1">
            <a:spLocks noChangeArrowheads="1"/>
          </p:cNvSpPr>
          <p:nvPr/>
        </p:nvSpPr>
        <p:spPr bwMode="auto">
          <a:xfrm>
            <a:off x="4706938" y="6416675"/>
            <a:ext cx="4113212" cy="396875"/>
          </a:xfrm>
          <a:prstGeom prst="rect">
            <a:avLst/>
          </a:prstGeom>
          <a:noFill/>
          <a:ln w="9525" algn="ctr">
            <a:noFill/>
            <a:miter lim="800000"/>
            <a:headEnd/>
            <a:tailEnd/>
          </a:ln>
        </p:spPr>
        <p:txBody>
          <a:bodyPr>
            <a:spAutoFit/>
          </a:bodyPr>
          <a:lstStyle/>
          <a:p>
            <a:pPr algn="ctr"/>
            <a:r>
              <a:rPr lang="el-GR" b="1">
                <a:solidFill>
                  <a:srgbClr val="FFFFFF"/>
                </a:solidFill>
              </a:rPr>
              <a:t>Επιμέλεια: Σαμαράς Πασχάλης</a:t>
            </a:r>
            <a:r>
              <a:rPr lang="el-GR" sz="2000" b="1">
                <a:solidFill>
                  <a:srgbClr val="FFFFFF"/>
                </a:solidFill>
              </a:rPr>
              <a:t> </a:t>
            </a:r>
          </a:p>
        </p:txBody>
      </p:sp>
      <p:sp>
        <p:nvSpPr>
          <p:cNvPr id="5123" name="Text Box 82"/>
          <p:cNvSpPr txBox="1">
            <a:spLocks noChangeArrowheads="1"/>
          </p:cNvSpPr>
          <p:nvPr/>
        </p:nvSpPr>
        <p:spPr bwMode="auto">
          <a:xfrm>
            <a:off x="-36513" y="6437313"/>
            <a:ext cx="898526" cy="304800"/>
          </a:xfrm>
          <a:prstGeom prst="rect">
            <a:avLst/>
          </a:prstGeom>
          <a:noFill/>
          <a:ln w="9525">
            <a:noFill/>
            <a:miter lim="800000"/>
            <a:headEnd/>
            <a:tailEnd/>
          </a:ln>
        </p:spPr>
        <p:txBody>
          <a:bodyPr>
            <a:spAutoFit/>
          </a:bodyPr>
          <a:lstStyle/>
          <a:p>
            <a:pPr algn="ctr">
              <a:spcBef>
                <a:spcPct val="50000"/>
              </a:spcBef>
            </a:pPr>
            <a:r>
              <a:rPr lang="el-GR" sz="1400">
                <a:solidFill>
                  <a:srgbClr val="FFFFFF"/>
                </a:solidFill>
                <a:latin typeface="Tahoma" pitchFamily="34" charset="0"/>
              </a:rPr>
              <a:t>2008 -09</a:t>
            </a:r>
          </a:p>
        </p:txBody>
      </p:sp>
      <p:sp>
        <p:nvSpPr>
          <p:cNvPr id="5124" name="8 - Ορθογώνιο"/>
          <p:cNvSpPr>
            <a:spLocks noChangeArrowheads="1"/>
          </p:cNvSpPr>
          <p:nvPr/>
        </p:nvSpPr>
        <p:spPr bwMode="auto">
          <a:xfrm>
            <a:off x="1285875" y="2071688"/>
            <a:ext cx="7572375" cy="3478212"/>
          </a:xfrm>
          <a:prstGeom prst="rect">
            <a:avLst/>
          </a:prstGeom>
          <a:noFill/>
          <a:ln w="9525">
            <a:noFill/>
            <a:miter lim="800000"/>
            <a:headEnd/>
            <a:tailEnd/>
          </a:ln>
        </p:spPr>
        <p:txBody>
          <a:bodyPr>
            <a:spAutoFit/>
          </a:bodyPr>
          <a:lstStyle/>
          <a:p>
            <a:r>
              <a:rPr lang="el-GR" sz="2000">
                <a:latin typeface="Tahoma" pitchFamily="34" charset="0"/>
              </a:rPr>
              <a:t>Τα ωοθυλάκια είναι η βασική λειτουργική μονάδα της ωοθήκης και αποτελούνται από ένα ωοκύτταρο που περιβάλλεται από</a:t>
            </a:r>
          </a:p>
          <a:p>
            <a:r>
              <a:rPr lang="el-GR" sz="2000">
                <a:latin typeface="Tahoma" pitchFamily="34" charset="0"/>
              </a:rPr>
              <a:t>τα ωοθυλακιακά κύτταρα. Όλα τα ωοκύτταρα στην ωοθήκη έχουν παραχθεί με μιτώσεις ωογονίων κατά την εμβρυϊκή ζωή.</a:t>
            </a:r>
          </a:p>
          <a:p>
            <a:r>
              <a:rPr lang="el-GR" sz="2000">
                <a:latin typeface="Tahoma" pitchFamily="34" charset="0"/>
              </a:rPr>
              <a:t>Μετά τη γέννηση δεν υπάρχουν πλέον ωογόνια παρά μόνον πολλές χιλιάδες πρωτοταγή ωοκύτταρα που έχουν εισέλθει στη</a:t>
            </a:r>
          </a:p>
          <a:p>
            <a:r>
              <a:rPr lang="el-GR" sz="2000">
                <a:latin typeface="Tahoma" pitchFamily="34" charset="0"/>
              </a:rPr>
              <a:t>μείωση και έχουν σταματήσει στην πρόφαση της μείωσης 1, αναμένοντας μέσα στο ωοθηλάκιο για να αναπτυχθούν. Κατά</a:t>
            </a:r>
          </a:p>
          <a:p>
            <a:r>
              <a:rPr lang="el-GR" sz="2000">
                <a:latin typeface="Tahoma" pitchFamily="34" charset="0"/>
              </a:rPr>
              <a:t>τη γόνιμη ζωή της γυναίκας, 12ο έως 45ο περίπου έτος, θα ωριμάσουν μερικές εκατοντάδες ωοθηλάκια, ενώ τα υπόλοιπα</a:t>
            </a:r>
          </a:p>
          <a:p>
            <a:r>
              <a:rPr lang="el-GR" sz="2000">
                <a:latin typeface="Tahoma" pitchFamily="34" charset="0"/>
              </a:rPr>
              <a:t>θα ατροφήσουν και θα εξαφανιστούν.</a:t>
            </a:r>
          </a:p>
        </p:txBody>
      </p:sp>
      <p:sp>
        <p:nvSpPr>
          <p:cNvPr id="7" name="6 - TextBox"/>
          <p:cNvSpPr txBox="1"/>
          <p:nvPr/>
        </p:nvSpPr>
        <p:spPr>
          <a:xfrm>
            <a:off x="214282" y="285728"/>
            <a:ext cx="545790" cy="4929222"/>
          </a:xfrm>
          <a:prstGeom prst="rect">
            <a:avLst/>
          </a:prstGeom>
          <a:noFill/>
        </p:spPr>
        <p:txBody>
          <a:bodyPr vert="wordArtVert">
            <a:spAutoFit/>
          </a:bodyPr>
          <a:lstStyle/>
          <a:p>
            <a:pPr fontAlgn="auto">
              <a:spcBef>
                <a:spcPts val="0"/>
              </a:spcBef>
              <a:spcAft>
                <a:spcPts val="0"/>
              </a:spcAft>
              <a:defRPr/>
            </a:pPr>
            <a:r>
              <a:rPr lang="el-GR" sz="2000" dirty="0">
                <a:latin typeface="+mn-lt"/>
                <a:cs typeface="+mn-cs"/>
              </a:rPr>
              <a:t>ΕΚΦΕ ΣΕΡΡΩΝ</a:t>
            </a:r>
            <a:endParaRPr lang="el-GR" sz="2000" dirty="0">
              <a:latin typeface="+mn-lt"/>
              <a:cs typeface="+mn-cs"/>
            </a:endParaRPr>
          </a:p>
        </p:txBody>
      </p:sp>
      <p:sp>
        <p:nvSpPr>
          <p:cNvPr id="8" name="7 - TextBox"/>
          <p:cNvSpPr txBox="1"/>
          <p:nvPr/>
        </p:nvSpPr>
        <p:spPr>
          <a:xfrm>
            <a:off x="1428728" y="214290"/>
            <a:ext cx="6929486" cy="1200329"/>
          </a:xfrm>
          <a:prstGeom prst="rect">
            <a:avLst/>
          </a:prstGeom>
        </p:spPr>
        <p:style>
          <a:lnRef idx="3">
            <a:schemeClr val="lt1"/>
          </a:lnRef>
          <a:fillRef idx="1">
            <a:schemeClr val="accent2"/>
          </a:fillRef>
          <a:effectRef idx="1">
            <a:schemeClr val="accent2"/>
          </a:effectRef>
          <a:fontRef idx="minor">
            <a:schemeClr val="lt1"/>
          </a:fontRef>
        </p:style>
        <p:txBody>
          <a:bodyPr wrap="square" anchor="ctr">
            <a:spAutoFit/>
          </a:bodyPr>
          <a:lstStyle/>
          <a:p>
            <a:pPr algn="ctr" fontAlgn="auto">
              <a:spcBef>
                <a:spcPts val="0"/>
              </a:spcBef>
              <a:spcAft>
                <a:spcPts val="0"/>
              </a:spcAft>
              <a:defRPr/>
            </a:pPr>
            <a:r>
              <a:rPr lang="el-GR" sz="3600" dirty="0">
                <a:ln w="18415" cmpd="sng">
                  <a:solidFill>
                    <a:srgbClr val="FF0000"/>
                  </a:solidFill>
                  <a:prstDash val="solid"/>
                </a:ln>
                <a:solidFill>
                  <a:srgbClr val="FFFFFF"/>
                </a:solidFill>
                <a:effectLst>
                  <a:outerShdw blurRad="63500" dir="3600000" algn="tl" rotWithShape="0">
                    <a:srgbClr val="000000">
                      <a:alpha val="70000"/>
                    </a:srgbClr>
                  </a:outerShdw>
                </a:effectLst>
              </a:rPr>
              <a:t>Η επέμβαση της τύχης στη</a:t>
            </a:r>
          </a:p>
          <a:p>
            <a:pPr algn="ctr" fontAlgn="auto">
              <a:spcBef>
                <a:spcPts val="0"/>
              </a:spcBef>
              <a:spcAft>
                <a:spcPts val="0"/>
              </a:spcAft>
              <a:defRPr/>
            </a:pPr>
            <a:r>
              <a:rPr lang="el-GR" sz="3600" dirty="0">
                <a:ln w="18415" cmpd="sng">
                  <a:solidFill>
                    <a:srgbClr val="FF0000"/>
                  </a:solidFill>
                  <a:prstDash val="solid"/>
                </a:ln>
                <a:solidFill>
                  <a:srgbClr val="FFFFFF"/>
                </a:solidFill>
                <a:effectLst>
                  <a:outerShdw blurRad="63500" dir="3600000" algn="tl" rotWithShape="0">
                    <a:srgbClr val="000000">
                      <a:alpha val="70000"/>
                    </a:srgbClr>
                  </a:outerShdw>
                </a:effectLst>
              </a:rPr>
              <a:t> δημιουργία γαμετών</a:t>
            </a:r>
            <a:endParaRPr lang="el-GR" sz="3600" dirty="0">
              <a:ln w="18415" cmpd="sng">
                <a:solidFill>
                  <a:srgbClr val="FF0000"/>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66"/>
          <p:cNvSpPr txBox="1">
            <a:spLocks noChangeArrowheads="1"/>
          </p:cNvSpPr>
          <p:nvPr/>
        </p:nvSpPr>
        <p:spPr bwMode="auto">
          <a:xfrm>
            <a:off x="4706938" y="6416675"/>
            <a:ext cx="4113212" cy="396875"/>
          </a:xfrm>
          <a:prstGeom prst="rect">
            <a:avLst/>
          </a:prstGeom>
          <a:noFill/>
          <a:ln w="9525" algn="ctr">
            <a:noFill/>
            <a:miter lim="800000"/>
            <a:headEnd/>
            <a:tailEnd/>
          </a:ln>
        </p:spPr>
        <p:txBody>
          <a:bodyPr>
            <a:spAutoFit/>
          </a:bodyPr>
          <a:lstStyle/>
          <a:p>
            <a:pPr algn="ctr"/>
            <a:r>
              <a:rPr lang="el-GR" b="1">
                <a:solidFill>
                  <a:srgbClr val="FFFFFF"/>
                </a:solidFill>
              </a:rPr>
              <a:t>Επιμέλεια: Σαμαράς Πασχάλης</a:t>
            </a:r>
            <a:r>
              <a:rPr lang="el-GR" sz="2000" b="1">
                <a:solidFill>
                  <a:srgbClr val="FFFFFF"/>
                </a:solidFill>
              </a:rPr>
              <a:t> </a:t>
            </a:r>
          </a:p>
        </p:txBody>
      </p:sp>
      <p:sp>
        <p:nvSpPr>
          <p:cNvPr id="6147" name="Text Box 82"/>
          <p:cNvSpPr txBox="1">
            <a:spLocks noChangeArrowheads="1"/>
          </p:cNvSpPr>
          <p:nvPr/>
        </p:nvSpPr>
        <p:spPr bwMode="auto">
          <a:xfrm>
            <a:off x="-36513" y="6437313"/>
            <a:ext cx="898526" cy="304800"/>
          </a:xfrm>
          <a:prstGeom prst="rect">
            <a:avLst/>
          </a:prstGeom>
          <a:noFill/>
          <a:ln w="9525">
            <a:noFill/>
            <a:miter lim="800000"/>
            <a:headEnd/>
            <a:tailEnd/>
          </a:ln>
        </p:spPr>
        <p:txBody>
          <a:bodyPr>
            <a:spAutoFit/>
          </a:bodyPr>
          <a:lstStyle/>
          <a:p>
            <a:pPr algn="ctr">
              <a:spcBef>
                <a:spcPct val="50000"/>
              </a:spcBef>
            </a:pPr>
            <a:r>
              <a:rPr lang="el-GR" sz="1400">
                <a:solidFill>
                  <a:srgbClr val="FFFFFF"/>
                </a:solidFill>
                <a:latin typeface="Tahoma" pitchFamily="34" charset="0"/>
              </a:rPr>
              <a:t>2008 -09</a:t>
            </a:r>
          </a:p>
        </p:txBody>
      </p:sp>
      <p:sp>
        <p:nvSpPr>
          <p:cNvPr id="6148" name="4 - Ορθογώνιο"/>
          <p:cNvSpPr>
            <a:spLocks noChangeArrowheads="1"/>
          </p:cNvSpPr>
          <p:nvPr/>
        </p:nvSpPr>
        <p:spPr bwMode="auto">
          <a:xfrm>
            <a:off x="4357688" y="1928813"/>
            <a:ext cx="4572000" cy="4524375"/>
          </a:xfrm>
          <a:prstGeom prst="rect">
            <a:avLst/>
          </a:prstGeom>
          <a:noFill/>
          <a:ln w="9525">
            <a:noFill/>
            <a:miter lim="800000"/>
            <a:headEnd/>
            <a:tailEnd/>
          </a:ln>
        </p:spPr>
        <p:txBody>
          <a:bodyPr>
            <a:spAutoFit/>
          </a:bodyPr>
          <a:lstStyle/>
          <a:p>
            <a:r>
              <a:rPr lang="el-GR" dirty="0">
                <a:latin typeface="Tahoma" pitchFamily="34" charset="0"/>
              </a:rPr>
              <a:t>Κάθε αρχέγονο ωοθυλάκιο αποτελείται από ένα </a:t>
            </a:r>
            <a:r>
              <a:rPr lang="el-GR" dirty="0" err="1">
                <a:latin typeface="Tahoma" pitchFamily="34" charset="0"/>
              </a:rPr>
              <a:t>πρωτοταγές</a:t>
            </a:r>
            <a:r>
              <a:rPr lang="el-GR" dirty="0">
                <a:latin typeface="Tahoma" pitchFamily="34" charset="0"/>
              </a:rPr>
              <a:t> ωοκύτταρο που περιβάλλεται από πλήθος </a:t>
            </a:r>
            <a:r>
              <a:rPr lang="el-GR" dirty="0" err="1">
                <a:latin typeface="Tahoma" pitchFamily="34" charset="0"/>
              </a:rPr>
              <a:t>ωοθυλακιακών</a:t>
            </a:r>
            <a:r>
              <a:rPr lang="el-GR" dirty="0">
                <a:latin typeface="Tahoma" pitchFamily="34" charset="0"/>
              </a:rPr>
              <a:t> κυττάρων. Καθώς το ωοθυλάκιο αναπτύσσεται, τα </a:t>
            </a:r>
            <a:r>
              <a:rPr lang="el-GR" dirty="0" err="1">
                <a:latin typeface="Tahoma" pitchFamily="34" charset="0"/>
              </a:rPr>
              <a:t>ωοθυλακιακά</a:t>
            </a:r>
            <a:r>
              <a:rPr lang="el-GR" dirty="0">
                <a:latin typeface="Tahoma" pitchFamily="34" charset="0"/>
              </a:rPr>
              <a:t> κύτταρα σχηματίζουν ένα εξωτερικό περίβλημα που ονομάζεται θήκη του ωοθυλακίου. Στη συνέχεια και ενώ τα </a:t>
            </a:r>
            <a:r>
              <a:rPr lang="el-GR" dirty="0" err="1">
                <a:latin typeface="Tahoma" pitchFamily="34" charset="0"/>
              </a:rPr>
              <a:t>ωοθυλακιακά</a:t>
            </a:r>
            <a:r>
              <a:rPr lang="el-GR" dirty="0">
                <a:latin typeface="Tahoma" pitchFamily="34" charset="0"/>
              </a:rPr>
              <a:t> κύτταρα αυξάνονται, το ωάριο μεγαλώνει και αποκτά ένα βασικό υμένα που ονομάζεται διαφανής ζώνη και το ωοκύτταρο ονομάζεται τώρα δευτεροταγές. Έπειτα μεταξύ των </a:t>
            </a:r>
            <a:r>
              <a:rPr lang="el-GR" dirty="0" err="1">
                <a:latin typeface="Tahoma" pitchFamily="34" charset="0"/>
              </a:rPr>
              <a:t>ωοθυλακιακών</a:t>
            </a:r>
            <a:r>
              <a:rPr lang="el-GR" dirty="0">
                <a:latin typeface="Tahoma" pitchFamily="34" charset="0"/>
              </a:rPr>
              <a:t> κυττάρων δημιουργούνται διάκενα που συνενώνονται και σχηματίζουν κοιλότητας, αυτό είναι το τριτοταγές ωοθυλάκιο. </a:t>
            </a:r>
          </a:p>
        </p:txBody>
      </p:sp>
      <p:pic>
        <p:nvPicPr>
          <p:cNvPr id="6149" name="5 - Εικόνα" descr="DSC02933.jpg"/>
          <p:cNvPicPr>
            <a:picLocks noChangeAspect="1"/>
          </p:cNvPicPr>
          <p:nvPr/>
        </p:nvPicPr>
        <p:blipFill>
          <a:blip r:embed="rId3" cstate="email"/>
          <a:srcRect/>
          <a:stretch>
            <a:fillRect/>
          </a:stretch>
        </p:blipFill>
        <p:spPr bwMode="auto">
          <a:xfrm>
            <a:off x="1214438" y="2000250"/>
            <a:ext cx="3106737" cy="4143375"/>
          </a:xfrm>
          <a:prstGeom prst="rect">
            <a:avLst/>
          </a:prstGeom>
          <a:noFill/>
          <a:ln w="9525">
            <a:noFill/>
            <a:miter lim="800000"/>
            <a:headEnd/>
            <a:tailEnd/>
          </a:ln>
        </p:spPr>
      </p:pic>
      <p:cxnSp>
        <p:nvCxnSpPr>
          <p:cNvPr id="9" name="8 - Ευθύγραμμο βέλος σύνδεσης"/>
          <p:cNvCxnSpPr/>
          <p:nvPr/>
        </p:nvCxnSpPr>
        <p:spPr>
          <a:xfrm rot="10800000" flipV="1">
            <a:off x="3428992" y="2500306"/>
            <a:ext cx="1714512" cy="114300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13 - TextBox"/>
          <p:cNvSpPr txBox="1"/>
          <p:nvPr/>
        </p:nvSpPr>
        <p:spPr>
          <a:xfrm>
            <a:off x="214282" y="285728"/>
            <a:ext cx="545790" cy="4929222"/>
          </a:xfrm>
          <a:prstGeom prst="rect">
            <a:avLst/>
          </a:prstGeom>
          <a:noFill/>
        </p:spPr>
        <p:txBody>
          <a:bodyPr vert="wordArtVert">
            <a:spAutoFit/>
          </a:bodyPr>
          <a:lstStyle/>
          <a:p>
            <a:pPr fontAlgn="auto">
              <a:spcBef>
                <a:spcPts val="0"/>
              </a:spcBef>
              <a:spcAft>
                <a:spcPts val="0"/>
              </a:spcAft>
              <a:defRPr/>
            </a:pPr>
            <a:r>
              <a:rPr lang="el-GR" sz="2000" dirty="0">
                <a:latin typeface="+mn-lt"/>
                <a:cs typeface="+mn-cs"/>
              </a:rPr>
              <a:t>ΕΚΦΕ ΣΕΡΡΩΝ</a:t>
            </a:r>
            <a:endParaRPr lang="el-GR" sz="2000" dirty="0">
              <a:latin typeface="+mn-lt"/>
              <a:cs typeface="+mn-cs"/>
            </a:endParaRPr>
          </a:p>
        </p:txBody>
      </p:sp>
      <p:sp>
        <p:nvSpPr>
          <p:cNvPr id="15" name="14 - TextBox"/>
          <p:cNvSpPr txBox="1"/>
          <p:nvPr/>
        </p:nvSpPr>
        <p:spPr>
          <a:xfrm>
            <a:off x="1428728" y="214290"/>
            <a:ext cx="6929486" cy="1200329"/>
          </a:xfrm>
          <a:prstGeom prst="rect">
            <a:avLst/>
          </a:prstGeom>
        </p:spPr>
        <p:style>
          <a:lnRef idx="3">
            <a:schemeClr val="lt1"/>
          </a:lnRef>
          <a:fillRef idx="1">
            <a:schemeClr val="accent2"/>
          </a:fillRef>
          <a:effectRef idx="1">
            <a:schemeClr val="accent2"/>
          </a:effectRef>
          <a:fontRef idx="minor">
            <a:schemeClr val="lt1"/>
          </a:fontRef>
        </p:style>
        <p:txBody>
          <a:bodyPr wrap="square" anchor="ctr">
            <a:spAutoFit/>
          </a:bodyPr>
          <a:lstStyle/>
          <a:p>
            <a:pPr algn="ctr" fontAlgn="auto">
              <a:spcBef>
                <a:spcPts val="0"/>
              </a:spcBef>
              <a:spcAft>
                <a:spcPts val="0"/>
              </a:spcAft>
              <a:defRPr/>
            </a:pPr>
            <a:r>
              <a:rPr lang="el-GR" sz="3600" dirty="0">
                <a:ln w="18415" cmpd="sng">
                  <a:solidFill>
                    <a:srgbClr val="FF0000"/>
                  </a:solidFill>
                  <a:prstDash val="solid"/>
                </a:ln>
                <a:solidFill>
                  <a:srgbClr val="FFFFFF"/>
                </a:solidFill>
                <a:effectLst>
                  <a:outerShdw blurRad="63500" dir="3600000" algn="tl" rotWithShape="0">
                    <a:srgbClr val="000000">
                      <a:alpha val="70000"/>
                    </a:srgbClr>
                  </a:outerShdw>
                </a:effectLst>
              </a:rPr>
              <a:t>Η επέμβαση της τύχης στη</a:t>
            </a:r>
          </a:p>
          <a:p>
            <a:pPr algn="ctr" fontAlgn="auto">
              <a:spcBef>
                <a:spcPts val="0"/>
              </a:spcBef>
              <a:spcAft>
                <a:spcPts val="0"/>
              </a:spcAft>
              <a:defRPr/>
            </a:pPr>
            <a:r>
              <a:rPr lang="el-GR" sz="3600" dirty="0">
                <a:ln w="18415" cmpd="sng">
                  <a:solidFill>
                    <a:srgbClr val="FF0000"/>
                  </a:solidFill>
                  <a:prstDash val="solid"/>
                </a:ln>
                <a:solidFill>
                  <a:srgbClr val="FFFFFF"/>
                </a:solidFill>
                <a:effectLst>
                  <a:outerShdw blurRad="63500" dir="3600000" algn="tl" rotWithShape="0">
                    <a:srgbClr val="000000">
                      <a:alpha val="70000"/>
                    </a:srgbClr>
                  </a:outerShdw>
                </a:effectLst>
              </a:rPr>
              <a:t> δημιουργία γαμετών</a:t>
            </a:r>
            <a:endParaRPr lang="el-GR" sz="3600" dirty="0">
              <a:ln w="18415" cmpd="sng">
                <a:solidFill>
                  <a:srgbClr val="FF0000"/>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6"/>
          <p:cNvSpPr txBox="1">
            <a:spLocks noChangeArrowheads="1"/>
          </p:cNvSpPr>
          <p:nvPr/>
        </p:nvSpPr>
        <p:spPr bwMode="auto">
          <a:xfrm>
            <a:off x="4706938" y="6416675"/>
            <a:ext cx="4113212" cy="396875"/>
          </a:xfrm>
          <a:prstGeom prst="rect">
            <a:avLst/>
          </a:prstGeom>
          <a:noFill/>
          <a:ln w="9525" algn="ctr">
            <a:noFill/>
            <a:miter lim="800000"/>
            <a:headEnd/>
            <a:tailEnd/>
          </a:ln>
        </p:spPr>
        <p:txBody>
          <a:bodyPr>
            <a:spAutoFit/>
          </a:bodyPr>
          <a:lstStyle/>
          <a:p>
            <a:pPr algn="ctr"/>
            <a:r>
              <a:rPr lang="el-GR" b="1">
                <a:solidFill>
                  <a:srgbClr val="FFFFFF"/>
                </a:solidFill>
              </a:rPr>
              <a:t>Επιμέλεια: Σαμαράς Πασχάλης</a:t>
            </a:r>
            <a:r>
              <a:rPr lang="el-GR" sz="2000" b="1">
                <a:solidFill>
                  <a:srgbClr val="FFFFFF"/>
                </a:solidFill>
              </a:rPr>
              <a:t> </a:t>
            </a:r>
          </a:p>
        </p:txBody>
      </p:sp>
      <p:sp>
        <p:nvSpPr>
          <p:cNvPr id="7171" name="Text Box 82"/>
          <p:cNvSpPr txBox="1">
            <a:spLocks noChangeArrowheads="1"/>
          </p:cNvSpPr>
          <p:nvPr/>
        </p:nvSpPr>
        <p:spPr bwMode="auto">
          <a:xfrm>
            <a:off x="-36513" y="6437313"/>
            <a:ext cx="898526" cy="304800"/>
          </a:xfrm>
          <a:prstGeom prst="rect">
            <a:avLst/>
          </a:prstGeom>
          <a:noFill/>
          <a:ln w="9525">
            <a:noFill/>
            <a:miter lim="800000"/>
            <a:headEnd/>
            <a:tailEnd/>
          </a:ln>
        </p:spPr>
        <p:txBody>
          <a:bodyPr>
            <a:spAutoFit/>
          </a:bodyPr>
          <a:lstStyle/>
          <a:p>
            <a:pPr algn="ctr">
              <a:spcBef>
                <a:spcPct val="50000"/>
              </a:spcBef>
            </a:pPr>
            <a:r>
              <a:rPr lang="el-GR" sz="1400">
                <a:solidFill>
                  <a:srgbClr val="FFFFFF"/>
                </a:solidFill>
                <a:latin typeface="Tahoma" pitchFamily="34" charset="0"/>
              </a:rPr>
              <a:t>2008 -09</a:t>
            </a:r>
          </a:p>
        </p:txBody>
      </p:sp>
      <p:sp>
        <p:nvSpPr>
          <p:cNvPr id="7172" name="4 - Ορθογώνιο"/>
          <p:cNvSpPr>
            <a:spLocks noChangeArrowheads="1"/>
          </p:cNvSpPr>
          <p:nvPr/>
        </p:nvSpPr>
        <p:spPr bwMode="auto">
          <a:xfrm>
            <a:off x="4357688" y="1928813"/>
            <a:ext cx="4572000" cy="3692525"/>
          </a:xfrm>
          <a:prstGeom prst="rect">
            <a:avLst/>
          </a:prstGeom>
          <a:noFill/>
          <a:ln w="9525">
            <a:noFill/>
            <a:miter lim="800000"/>
            <a:headEnd/>
            <a:tailEnd/>
          </a:ln>
        </p:spPr>
        <p:txBody>
          <a:bodyPr>
            <a:spAutoFit/>
          </a:bodyPr>
          <a:lstStyle/>
          <a:p>
            <a:r>
              <a:rPr lang="el-GR">
                <a:latin typeface="Tahoma" pitchFamily="34" charset="0"/>
              </a:rPr>
              <a:t>Η κοιλότητα του ωοθυλάκιου μεγαλώνει και το ωοκύτταρο περιβάλλεται από τη διαφανή ζώνη και μερικές στιβάδες κυττάρων, τον ωοφόρο δίσκο. Το ώριμο πλέον ωοθυλάκιο φτάνει στην επιφάνεια της ωοθήκης και ρηγνύεται με αποτέλεσμα την απελευθέρωση του ωαρίου. Κατόπιν το ωοθυλάκιο συρρικνώνεται και μετατρέπεται σε ωχρό σωμάτιο. Το απελευθερωμένο ωάριο που περιβάλλεται από τον ακτινωτό στέφανο και τη διάφανη ζώνη, εισέρχεται στη σάλπιγγα της μήτρας όπου και μπορεί να γονιμοποιηθεί από ένα σπερματοζωάριο. </a:t>
            </a:r>
          </a:p>
        </p:txBody>
      </p:sp>
      <p:pic>
        <p:nvPicPr>
          <p:cNvPr id="7173" name="5 - Εικόνα" descr="DSC02901_resize.JPG"/>
          <p:cNvPicPr>
            <a:picLocks noChangeAspect="1"/>
          </p:cNvPicPr>
          <p:nvPr/>
        </p:nvPicPr>
        <p:blipFill>
          <a:blip r:embed="rId3" cstate="email">
            <a:lum bright="-10000" contrast="10000"/>
          </a:blip>
          <a:srcRect/>
          <a:stretch>
            <a:fillRect/>
          </a:stretch>
        </p:blipFill>
        <p:spPr bwMode="auto">
          <a:xfrm>
            <a:off x="1071563" y="2000250"/>
            <a:ext cx="3214687" cy="4286250"/>
          </a:xfrm>
          <a:prstGeom prst="rect">
            <a:avLst/>
          </a:prstGeom>
          <a:noFill/>
          <a:ln w="9525">
            <a:noFill/>
            <a:miter lim="800000"/>
            <a:headEnd/>
            <a:tailEnd/>
          </a:ln>
        </p:spPr>
      </p:pic>
      <p:cxnSp>
        <p:nvCxnSpPr>
          <p:cNvPr id="9" name="8 - Ευθύγραμμο βέλος σύνδεσης"/>
          <p:cNvCxnSpPr/>
          <p:nvPr/>
        </p:nvCxnSpPr>
        <p:spPr>
          <a:xfrm rot="5400000">
            <a:off x="2786050" y="2857496"/>
            <a:ext cx="1785950" cy="150019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11 - Γωνιακή σύνδεση"/>
          <p:cNvCxnSpPr/>
          <p:nvPr/>
        </p:nvCxnSpPr>
        <p:spPr>
          <a:xfrm rot="10800000" flipV="1">
            <a:off x="3286116" y="3071810"/>
            <a:ext cx="3286148" cy="1785950"/>
          </a:xfrm>
          <a:prstGeom prst="bentConnector3">
            <a:avLst>
              <a:gd name="adj1" fmla="val 7112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 name="22 - TextBox"/>
          <p:cNvSpPr txBox="1"/>
          <p:nvPr/>
        </p:nvSpPr>
        <p:spPr>
          <a:xfrm>
            <a:off x="214282" y="285728"/>
            <a:ext cx="545790" cy="4929222"/>
          </a:xfrm>
          <a:prstGeom prst="rect">
            <a:avLst/>
          </a:prstGeom>
          <a:noFill/>
        </p:spPr>
        <p:txBody>
          <a:bodyPr vert="wordArtVert">
            <a:spAutoFit/>
          </a:bodyPr>
          <a:lstStyle/>
          <a:p>
            <a:pPr fontAlgn="auto">
              <a:spcBef>
                <a:spcPts val="0"/>
              </a:spcBef>
              <a:spcAft>
                <a:spcPts val="0"/>
              </a:spcAft>
              <a:defRPr/>
            </a:pPr>
            <a:r>
              <a:rPr lang="el-GR" sz="2000" dirty="0">
                <a:latin typeface="+mn-lt"/>
                <a:cs typeface="+mn-cs"/>
              </a:rPr>
              <a:t>ΕΚΦΕ ΣΕΡΡΩΝ</a:t>
            </a:r>
            <a:endParaRPr lang="el-GR" sz="2000" dirty="0">
              <a:latin typeface="+mn-lt"/>
              <a:cs typeface="+mn-cs"/>
            </a:endParaRPr>
          </a:p>
        </p:txBody>
      </p:sp>
      <p:sp>
        <p:nvSpPr>
          <p:cNvPr id="24" name="23 - TextBox"/>
          <p:cNvSpPr txBox="1"/>
          <p:nvPr/>
        </p:nvSpPr>
        <p:spPr>
          <a:xfrm>
            <a:off x="1428728" y="214290"/>
            <a:ext cx="6929486" cy="1200329"/>
          </a:xfrm>
          <a:prstGeom prst="rect">
            <a:avLst/>
          </a:prstGeom>
        </p:spPr>
        <p:style>
          <a:lnRef idx="3">
            <a:schemeClr val="lt1"/>
          </a:lnRef>
          <a:fillRef idx="1">
            <a:schemeClr val="accent2"/>
          </a:fillRef>
          <a:effectRef idx="1">
            <a:schemeClr val="accent2"/>
          </a:effectRef>
          <a:fontRef idx="minor">
            <a:schemeClr val="lt1"/>
          </a:fontRef>
        </p:style>
        <p:txBody>
          <a:bodyPr wrap="square" anchor="ctr">
            <a:spAutoFit/>
          </a:bodyPr>
          <a:lstStyle/>
          <a:p>
            <a:pPr algn="ctr" fontAlgn="auto">
              <a:spcBef>
                <a:spcPts val="0"/>
              </a:spcBef>
              <a:spcAft>
                <a:spcPts val="0"/>
              </a:spcAft>
              <a:defRPr/>
            </a:pPr>
            <a:r>
              <a:rPr lang="el-GR" sz="3600" dirty="0">
                <a:ln w="18415" cmpd="sng">
                  <a:solidFill>
                    <a:srgbClr val="FF0000"/>
                  </a:solidFill>
                  <a:prstDash val="solid"/>
                </a:ln>
                <a:solidFill>
                  <a:srgbClr val="FFFFFF"/>
                </a:solidFill>
                <a:effectLst>
                  <a:outerShdw blurRad="63500" dir="3600000" algn="tl" rotWithShape="0">
                    <a:srgbClr val="000000">
                      <a:alpha val="70000"/>
                    </a:srgbClr>
                  </a:outerShdw>
                </a:effectLst>
              </a:rPr>
              <a:t>Η επέμβαση της τύχης στη</a:t>
            </a:r>
          </a:p>
          <a:p>
            <a:pPr algn="ctr" fontAlgn="auto">
              <a:spcBef>
                <a:spcPts val="0"/>
              </a:spcBef>
              <a:spcAft>
                <a:spcPts val="0"/>
              </a:spcAft>
              <a:defRPr/>
            </a:pPr>
            <a:r>
              <a:rPr lang="el-GR" sz="3600" dirty="0">
                <a:ln w="18415" cmpd="sng">
                  <a:solidFill>
                    <a:srgbClr val="FF0000"/>
                  </a:solidFill>
                  <a:prstDash val="solid"/>
                </a:ln>
                <a:solidFill>
                  <a:srgbClr val="FFFFFF"/>
                </a:solidFill>
                <a:effectLst>
                  <a:outerShdw blurRad="63500" dir="3600000" algn="tl" rotWithShape="0">
                    <a:srgbClr val="000000">
                      <a:alpha val="70000"/>
                    </a:srgbClr>
                  </a:outerShdw>
                </a:effectLst>
              </a:rPr>
              <a:t> δημιουργία γαμετών</a:t>
            </a:r>
            <a:endParaRPr lang="el-GR" sz="3600" dirty="0">
              <a:ln w="18415" cmpd="sng">
                <a:solidFill>
                  <a:srgbClr val="FF0000"/>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66"/>
          <p:cNvSpPr txBox="1">
            <a:spLocks noChangeArrowheads="1"/>
          </p:cNvSpPr>
          <p:nvPr/>
        </p:nvSpPr>
        <p:spPr bwMode="auto">
          <a:xfrm>
            <a:off x="4706938" y="6416675"/>
            <a:ext cx="4113212" cy="396875"/>
          </a:xfrm>
          <a:prstGeom prst="rect">
            <a:avLst/>
          </a:prstGeom>
          <a:noFill/>
          <a:ln w="9525" algn="ctr">
            <a:noFill/>
            <a:miter lim="800000"/>
            <a:headEnd/>
            <a:tailEnd/>
          </a:ln>
        </p:spPr>
        <p:txBody>
          <a:bodyPr>
            <a:spAutoFit/>
          </a:bodyPr>
          <a:lstStyle/>
          <a:p>
            <a:pPr algn="ctr"/>
            <a:r>
              <a:rPr lang="el-GR" b="1">
                <a:solidFill>
                  <a:srgbClr val="FFFFFF"/>
                </a:solidFill>
              </a:rPr>
              <a:t>Επιμέλεια: Σαμαράς Πασχάλης</a:t>
            </a:r>
            <a:r>
              <a:rPr lang="el-GR" sz="2000" b="1">
                <a:solidFill>
                  <a:srgbClr val="FFFFFF"/>
                </a:solidFill>
              </a:rPr>
              <a:t> </a:t>
            </a:r>
          </a:p>
        </p:txBody>
      </p:sp>
      <p:sp>
        <p:nvSpPr>
          <p:cNvPr id="8195" name="Text Box 82"/>
          <p:cNvSpPr txBox="1">
            <a:spLocks noChangeArrowheads="1"/>
          </p:cNvSpPr>
          <p:nvPr/>
        </p:nvSpPr>
        <p:spPr bwMode="auto">
          <a:xfrm>
            <a:off x="-36513" y="6437313"/>
            <a:ext cx="898526" cy="304800"/>
          </a:xfrm>
          <a:prstGeom prst="rect">
            <a:avLst/>
          </a:prstGeom>
          <a:noFill/>
          <a:ln w="9525">
            <a:noFill/>
            <a:miter lim="800000"/>
            <a:headEnd/>
            <a:tailEnd/>
          </a:ln>
        </p:spPr>
        <p:txBody>
          <a:bodyPr>
            <a:spAutoFit/>
          </a:bodyPr>
          <a:lstStyle/>
          <a:p>
            <a:pPr algn="ctr">
              <a:spcBef>
                <a:spcPct val="50000"/>
              </a:spcBef>
            </a:pPr>
            <a:r>
              <a:rPr lang="el-GR" sz="1400">
                <a:solidFill>
                  <a:srgbClr val="FFFFFF"/>
                </a:solidFill>
                <a:latin typeface="Tahoma" pitchFamily="34" charset="0"/>
              </a:rPr>
              <a:t>2008 -09</a:t>
            </a:r>
          </a:p>
        </p:txBody>
      </p:sp>
      <p:pic>
        <p:nvPicPr>
          <p:cNvPr id="6" name="5 - Εικόνα" descr="tomi_orxeos.jpg"/>
          <p:cNvPicPr>
            <a:picLocks noChangeAspect="1"/>
          </p:cNvPicPr>
          <p:nvPr/>
        </p:nvPicPr>
        <p:blipFill>
          <a:blip r:embed="rId3" cstate="email"/>
          <a:stretch>
            <a:fillRect/>
          </a:stretch>
        </p:blipFill>
        <p:spPr>
          <a:xfrm>
            <a:off x="1142976" y="3714752"/>
            <a:ext cx="3357587" cy="2951022"/>
          </a:xfrm>
          <a:prstGeom prst="rect">
            <a:avLst/>
          </a:prstGeom>
          <a:ln w="88900" cap="sq" cmpd="thickThin">
            <a:solidFill>
              <a:srgbClr val="C00000"/>
            </a:solidFill>
            <a:prstDash val="solid"/>
            <a:miter lim="800000"/>
          </a:ln>
          <a:effectLst>
            <a:innerShdw blurRad="76200">
              <a:srgbClr val="000000"/>
            </a:innerShdw>
          </a:effectLst>
        </p:spPr>
      </p:pic>
      <p:pic>
        <p:nvPicPr>
          <p:cNvPr id="7" name="6 - Εικόνα" descr="sperm-solin-df.jpg"/>
          <p:cNvPicPr>
            <a:picLocks noChangeAspect="1"/>
          </p:cNvPicPr>
          <p:nvPr/>
        </p:nvPicPr>
        <p:blipFill>
          <a:blip r:embed="rId4" cstate="email"/>
          <a:srcRect/>
          <a:stretch>
            <a:fillRect/>
          </a:stretch>
        </p:blipFill>
        <p:spPr>
          <a:xfrm>
            <a:off x="5072066" y="3571876"/>
            <a:ext cx="3286148" cy="2812076"/>
          </a:xfrm>
          <a:prstGeom prst="rect">
            <a:avLst/>
          </a:prstGeom>
          <a:ln w="88900" cap="sq" cmpd="thickThin">
            <a:solidFill>
              <a:srgbClr val="C00000"/>
            </a:solidFill>
            <a:prstDash val="solid"/>
            <a:miter lim="800000"/>
          </a:ln>
          <a:effectLst>
            <a:innerShdw blurRad="76200">
              <a:srgbClr val="000000"/>
            </a:innerShdw>
          </a:effectLst>
        </p:spPr>
      </p:pic>
      <p:sp>
        <p:nvSpPr>
          <p:cNvPr id="8199" name="7 - Ορθογώνιο"/>
          <p:cNvSpPr>
            <a:spLocks noChangeArrowheads="1"/>
          </p:cNvSpPr>
          <p:nvPr/>
        </p:nvSpPr>
        <p:spPr bwMode="auto">
          <a:xfrm>
            <a:off x="928688" y="1928813"/>
            <a:ext cx="8072437" cy="1754187"/>
          </a:xfrm>
          <a:prstGeom prst="rect">
            <a:avLst/>
          </a:prstGeom>
          <a:noFill/>
          <a:ln w="9525">
            <a:noFill/>
            <a:miter lim="800000"/>
            <a:headEnd/>
            <a:tailEnd/>
          </a:ln>
        </p:spPr>
        <p:txBody>
          <a:bodyPr>
            <a:spAutoFit/>
          </a:bodyPr>
          <a:lstStyle/>
          <a:p>
            <a:r>
              <a:rPr lang="el-GR">
                <a:latin typeface="Tahoma" pitchFamily="34" charset="0"/>
              </a:rPr>
              <a:t>Η διαδικασία της σπερματογένεσης, δηλαδή η παραγωγή σπερματοζωαρίων από σπερματογόνια, γίνεται καλύτερα αντιληπτή από τη μελέτη των διαφόρων σταδίων όπως αυτά παρουσιάζονται σε συνεχόμενες τομές σπερματικών σωληναρίων. Κάποιες φορές ωστόσο, ένα σωληνάριο κόβεται κατά τρόπο τέτοιο που το σύνολο των διαδικασιών μπορεί να παρατηρηθεί κατά μήκος της τομής. </a:t>
            </a:r>
          </a:p>
        </p:txBody>
      </p:sp>
      <p:sp>
        <p:nvSpPr>
          <p:cNvPr id="8" name="7 - TextBox"/>
          <p:cNvSpPr txBox="1"/>
          <p:nvPr/>
        </p:nvSpPr>
        <p:spPr>
          <a:xfrm>
            <a:off x="214282" y="285728"/>
            <a:ext cx="545790" cy="4929222"/>
          </a:xfrm>
          <a:prstGeom prst="rect">
            <a:avLst/>
          </a:prstGeom>
          <a:noFill/>
        </p:spPr>
        <p:txBody>
          <a:bodyPr vert="wordArtVert">
            <a:spAutoFit/>
          </a:bodyPr>
          <a:lstStyle/>
          <a:p>
            <a:pPr fontAlgn="auto">
              <a:spcBef>
                <a:spcPts val="0"/>
              </a:spcBef>
              <a:spcAft>
                <a:spcPts val="0"/>
              </a:spcAft>
              <a:defRPr/>
            </a:pPr>
            <a:r>
              <a:rPr lang="el-GR" sz="2000" dirty="0">
                <a:latin typeface="+mn-lt"/>
                <a:cs typeface="+mn-cs"/>
              </a:rPr>
              <a:t>ΕΚΦΕ ΣΕΡΡΩΝ</a:t>
            </a:r>
            <a:endParaRPr lang="el-GR" sz="2000" dirty="0">
              <a:latin typeface="+mn-lt"/>
              <a:cs typeface="+mn-cs"/>
            </a:endParaRPr>
          </a:p>
        </p:txBody>
      </p:sp>
      <p:sp>
        <p:nvSpPr>
          <p:cNvPr id="9" name="8 - TextBox"/>
          <p:cNvSpPr txBox="1"/>
          <p:nvPr/>
        </p:nvSpPr>
        <p:spPr>
          <a:xfrm>
            <a:off x="1428728" y="214290"/>
            <a:ext cx="6929486" cy="1200329"/>
          </a:xfrm>
          <a:prstGeom prst="rect">
            <a:avLst/>
          </a:prstGeom>
        </p:spPr>
        <p:style>
          <a:lnRef idx="3">
            <a:schemeClr val="lt1"/>
          </a:lnRef>
          <a:fillRef idx="1">
            <a:schemeClr val="accent2"/>
          </a:fillRef>
          <a:effectRef idx="1">
            <a:schemeClr val="accent2"/>
          </a:effectRef>
          <a:fontRef idx="minor">
            <a:schemeClr val="lt1"/>
          </a:fontRef>
        </p:style>
        <p:txBody>
          <a:bodyPr wrap="square" anchor="ctr">
            <a:spAutoFit/>
          </a:bodyPr>
          <a:lstStyle/>
          <a:p>
            <a:pPr algn="ctr" fontAlgn="auto">
              <a:spcBef>
                <a:spcPts val="0"/>
              </a:spcBef>
              <a:spcAft>
                <a:spcPts val="0"/>
              </a:spcAft>
              <a:defRPr/>
            </a:pPr>
            <a:r>
              <a:rPr lang="el-GR" sz="3600" dirty="0">
                <a:ln w="18415" cmpd="sng">
                  <a:solidFill>
                    <a:srgbClr val="FF0000"/>
                  </a:solidFill>
                  <a:prstDash val="solid"/>
                </a:ln>
                <a:solidFill>
                  <a:srgbClr val="FFFFFF"/>
                </a:solidFill>
                <a:effectLst>
                  <a:outerShdw blurRad="63500" dir="3600000" algn="tl" rotWithShape="0">
                    <a:srgbClr val="000000">
                      <a:alpha val="70000"/>
                    </a:srgbClr>
                  </a:outerShdw>
                </a:effectLst>
              </a:rPr>
              <a:t>Η επέμβαση της τύχης στη</a:t>
            </a:r>
          </a:p>
          <a:p>
            <a:pPr algn="ctr" fontAlgn="auto">
              <a:spcBef>
                <a:spcPts val="0"/>
              </a:spcBef>
              <a:spcAft>
                <a:spcPts val="0"/>
              </a:spcAft>
              <a:defRPr/>
            </a:pPr>
            <a:r>
              <a:rPr lang="el-GR" sz="3600" dirty="0">
                <a:ln w="18415" cmpd="sng">
                  <a:solidFill>
                    <a:srgbClr val="FF0000"/>
                  </a:solidFill>
                  <a:prstDash val="solid"/>
                </a:ln>
                <a:solidFill>
                  <a:srgbClr val="FFFFFF"/>
                </a:solidFill>
                <a:effectLst>
                  <a:outerShdw blurRad="63500" dir="3600000" algn="tl" rotWithShape="0">
                    <a:srgbClr val="000000">
                      <a:alpha val="70000"/>
                    </a:srgbClr>
                  </a:outerShdw>
                </a:effectLst>
              </a:rPr>
              <a:t> δημιουργία γαμετών</a:t>
            </a:r>
            <a:endParaRPr lang="el-GR" sz="3600" dirty="0">
              <a:ln w="18415" cmpd="sng">
                <a:solidFill>
                  <a:srgbClr val="FF0000"/>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82"/>
          <p:cNvSpPr txBox="1">
            <a:spLocks noChangeArrowheads="1"/>
          </p:cNvSpPr>
          <p:nvPr/>
        </p:nvSpPr>
        <p:spPr bwMode="auto">
          <a:xfrm>
            <a:off x="-36513" y="6437313"/>
            <a:ext cx="898526" cy="304800"/>
          </a:xfrm>
          <a:prstGeom prst="rect">
            <a:avLst/>
          </a:prstGeom>
          <a:noFill/>
          <a:ln w="9525">
            <a:noFill/>
            <a:miter lim="800000"/>
            <a:headEnd/>
            <a:tailEnd/>
          </a:ln>
        </p:spPr>
        <p:txBody>
          <a:bodyPr>
            <a:spAutoFit/>
          </a:bodyPr>
          <a:lstStyle/>
          <a:p>
            <a:pPr algn="ctr">
              <a:spcBef>
                <a:spcPct val="50000"/>
              </a:spcBef>
            </a:pPr>
            <a:r>
              <a:rPr lang="el-GR" sz="1400">
                <a:solidFill>
                  <a:srgbClr val="FFFFFF"/>
                </a:solidFill>
                <a:latin typeface="Tahoma" pitchFamily="34" charset="0"/>
              </a:rPr>
              <a:t>2008 -09</a:t>
            </a:r>
          </a:p>
        </p:txBody>
      </p:sp>
      <p:sp>
        <p:nvSpPr>
          <p:cNvPr id="5" name="4 - TextBox"/>
          <p:cNvSpPr txBox="1"/>
          <p:nvPr/>
        </p:nvSpPr>
        <p:spPr>
          <a:xfrm>
            <a:off x="1214414" y="130710"/>
            <a:ext cx="7000924" cy="369332"/>
          </a:xfrm>
          <a:prstGeom prst="rect">
            <a:avLst/>
          </a:prstGeom>
        </p:spPr>
        <p:style>
          <a:lnRef idx="3">
            <a:schemeClr val="lt1"/>
          </a:lnRef>
          <a:fillRef idx="1">
            <a:schemeClr val="accent2"/>
          </a:fillRef>
          <a:effectRef idx="1">
            <a:schemeClr val="accent2"/>
          </a:effectRef>
          <a:fontRef idx="minor">
            <a:schemeClr val="lt1"/>
          </a:fontRef>
        </p:style>
        <p:txBody>
          <a:bodyPr anchor="ctr">
            <a:spAutoFit/>
          </a:bodyPr>
          <a:lstStyle/>
          <a:p>
            <a:pPr algn="ctr" fontAlgn="auto">
              <a:spcBef>
                <a:spcPts val="0"/>
              </a:spcBef>
              <a:spcAft>
                <a:spcPts val="0"/>
              </a:spcAft>
              <a:defRPr/>
            </a:pPr>
            <a:r>
              <a:rPr lang="el-GR" dirty="0">
                <a:ln w="18415" cmpd="sng">
                  <a:solidFill>
                    <a:srgbClr val="FF0000"/>
                  </a:solidFill>
                  <a:prstDash val="solid"/>
                </a:ln>
                <a:solidFill>
                  <a:srgbClr val="FFFFFF"/>
                </a:solidFill>
                <a:effectLst>
                  <a:outerShdw blurRad="63500" dir="3600000" algn="tl" rotWithShape="0">
                    <a:srgbClr val="000000">
                      <a:alpha val="70000"/>
                    </a:srgbClr>
                  </a:outerShdw>
                </a:effectLst>
              </a:rPr>
              <a:t>Η επέμβαση της τύχης στη δημιουργία γαμετών</a:t>
            </a:r>
            <a:endParaRPr lang="el-GR" dirty="0">
              <a:ln w="18415" cmpd="sng">
                <a:solidFill>
                  <a:srgbClr val="FF0000"/>
                </a:solidFill>
                <a:prstDash val="solid"/>
              </a:ln>
              <a:solidFill>
                <a:srgbClr val="FFFFFF"/>
              </a:solidFill>
              <a:effectLst>
                <a:outerShdw blurRad="63500" dir="3600000" algn="tl" rotWithShape="0">
                  <a:srgbClr val="000000">
                    <a:alpha val="70000"/>
                  </a:srgbClr>
                </a:outerShdw>
              </a:effectLst>
            </a:endParaRPr>
          </a:p>
        </p:txBody>
      </p:sp>
      <p:pic>
        <p:nvPicPr>
          <p:cNvPr id="9220" name="5 - Εικόνα" descr="DSC02894.JPG"/>
          <p:cNvPicPr>
            <a:picLocks noChangeAspect="1"/>
          </p:cNvPicPr>
          <p:nvPr/>
        </p:nvPicPr>
        <p:blipFill>
          <a:blip r:embed="rId3" cstate="email"/>
          <a:srcRect/>
          <a:stretch>
            <a:fillRect/>
          </a:stretch>
        </p:blipFill>
        <p:spPr bwMode="auto">
          <a:xfrm>
            <a:off x="3571875" y="1857375"/>
            <a:ext cx="3346450" cy="4462463"/>
          </a:xfrm>
          <a:prstGeom prst="rect">
            <a:avLst/>
          </a:prstGeom>
          <a:noFill/>
          <a:ln w="28575">
            <a:solidFill>
              <a:srgbClr val="C00000"/>
            </a:solidFill>
            <a:miter lim="800000"/>
            <a:headEnd/>
            <a:tailEnd type="arrow" w="med" len="med"/>
          </a:ln>
        </p:spPr>
      </p:pic>
      <p:pic>
        <p:nvPicPr>
          <p:cNvPr id="9221" name="6 - Εικόνα" descr="spermatokitara.jpg"/>
          <p:cNvPicPr>
            <a:picLocks noChangeAspect="1"/>
          </p:cNvPicPr>
          <p:nvPr/>
        </p:nvPicPr>
        <p:blipFill>
          <a:blip r:embed="rId4" cstate="email"/>
          <a:srcRect/>
          <a:stretch>
            <a:fillRect/>
          </a:stretch>
        </p:blipFill>
        <p:spPr bwMode="auto">
          <a:xfrm>
            <a:off x="214313" y="1857375"/>
            <a:ext cx="2514600" cy="4591050"/>
          </a:xfrm>
          <a:prstGeom prst="rect">
            <a:avLst/>
          </a:prstGeom>
          <a:noFill/>
          <a:ln w="9525">
            <a:noFill/>
            <a:miter lim="800000"/>
            <a:headEnd/>
            <a:tailEnd/>
          </a:ln>
        </p:spPr>
      </p:pic>
      <p:cxnSp>
        <p:nvCxnSpPr>
          <p:cNvPr id="9" name="8 - Ευθύγραμμο βέλος σύνδεσης"/>
          <p:cNvCxnSpPr/>
          <p:nvPr/>
        </p:nvCxnSpPr>
        <p:spPr>
          <a:xfrm>
            <a:off x="1643063" y="2357438"/>
            <a:ext cx="2857500" cy="7143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10 - Ευθύγραμμο βέλος σύνδεσης"/>
          <p:cNvCxnSpPr/>
          <p:nvPr/>
        </p:nvCxnSpPr>
        <p:spPr>
          <a:xfrm flipV="1">
            <a:off x="1857375" y="2857500"/>
            <a:ext cx="3357563" cy="192881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13 - Ευθύγραμμο βέλος σύνδεσης"/>
          <p:cNvCxnSpPr/>
          <p:nvPr/>
        </p:nvCxnSpPr>
        <p:spPr>
          <a:xfrm flipV="1">
            <a:off x="1500188" y="5072063"/>
            <a:ext cx="4929187" cy="107156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15 - Ευθύγραμμο βέλος σύνδεσης"/>
          <p:cNvCxnSpPr/>
          <p:nvPr/>
        </p:nvCxnSpPr>
        <p:spPr>
          <a:xfrm flipV="1">
            <a:off x="1714500" y="4714875"/>
            <a:ext cx="2357438" cy="78581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226" name="Text Box 66"/>
          <p:cNvSpPr txBox="1">
            <a:spLocks noChangeArrowheads="1"/>
          </p:cNvSpPr>
          <p:nvPr/>
        </p:nvSpPr>
        <p:spPr bwMode="auto">
          <a:xfrm>
            <a:off x="3349625" y="6286500"/>
            <a:ext cx="4113213" cy="400050"/>
          </a:xfrm>
          <a:prstGeom prst="rect">
            <a:avLst/>
          </a:prstGeom>
          <a:noFill/>
          <a:ln w="9525" algn="ctr">
            <a:noFill/>
            <a:miter lim="800000"/>
            <a:headEnd/>
            <a:tailEnd/>
          </a:ln>
        </p:spPr>
        <p:txBody>
          <a:bodyPr>
            <a:spAutoFit/>
          </a:bodyPr>
          <a:lstStyle/>
          <a:p>
            <a:pPr algn="ctr"/>
            <a:r>
              <a:rPr lang="el-GR" b="1">
                <a:solidFill>
                  <a:srgbClr val="FFFF00"/>
                </a:solidFill>
              </a:rPr>
              <a:t>Επιμέλεια: Σαμαράς Πασχάλης</a:t>
            </a:r>
            <a:r>
              <a:rPr lang="el-GR" sz="2000" b="1">
                <a:solidFill>
                  <a:srgbClr val="FFFF00"/>
                </a:solidFill>
              </a:rPr>
              <a:t> </a:t>
            </a:r>
          </a:p>
        </p:txBody>
      </p:sp>
      <p:sp>
        <p:nvSpPr>
          <p:cNvPr id="9227" name="16 - Ορθογώνιο"/>
          <p:cNvSpPr>
            <a:spLocks noChangeArrowheads="1"/>
          </p:cNvSpPr>
          <p:nvPr/>
        </p:nvSpPr>
        <p:spPr bwMode="auto">
          <a:xfrm>
            <a:off x="7000875" y="1857375"/>
            <a:ext cx="2000250" cy="3692525"/>
          </a:xfrm>
          <a:prstGeom prst="rect">
            <a:avLst/>
          </a:prstGeom>
          <a:noFill/>
          <a:ln w="9525">
            <a:noFill/>
            <a:miter lim="800000"/>
            <a:headEnd/>
            <a:tailEnd/>
          </a:ln>
        </p:spPr>
        <p:txBody>
          <a:bodyPr>
            <a:spAutoFit/>
          </a:bodyPr>
          <a:lstStyle/>
          <a:p>
            <a:r>
              <a:rPr lang="el-GR">
                <a:latin typeface="Tahoma" pitchFamily="34" charset="0"/>
              </a:rPr>
              <a:t>Αυτά διαιρούνται χωρίς διπλασιασμό του DNA, μείωση 2, παράγοντας τις σπερματίδες. Με το χρόνο οι σπερματίδες ολοκληρώνοντας την κυτταρική διαφοροποίηση γίνονται σπερματοζωάρια . </a:t>
            </a:r>
          </a:p>
        </p:txBody>
      </p:sp>
      <p:sp>
        <p:nvSpPr>
          <p:cNvPr id="9228" name="19 - TextBox"/>
          <p:cNvSpPr txBox="1">
            <a:spLocks noChangeArrowheads="1"/>
          </p:cNvSpPr>
          <p:nvPr/>
        </p:nvSpPr>
        <p:spPr bwMode="auto">
          <a:xfrm>
            <a:off x="1071563" y="500063"/>
            <a:ext cx="8072437" cy="1200150"/>
          </a:xfrm>
          <a:prstGeom prst="rect">
            <a:avLst/>
          </a:prstGeom>
          <a:noFill/>
          <a:ln w="9525">
            <a:noFill/>
            <a:miter lim="800000"/>
            <a:headEnd/>
            <a:tailEnd/>
          </a:ln>
        </p:spPr>
        <p:txBody>
          <a:bodyPr>
            <a:spAutoFit/>
          </a:bodyPr>
          <a:lstStyle/>
          <a:p>
            <a:r>
              <a:rPr lang="el-GR">
                <a:latin typeface="Tahoma" pitchFamily="34" charset="0"/>
              </a:rPr>
              <a:t>Κάθε όρχις περιέχει σπερματογόνια μερικά από τα οποία διαφοροποιούνται σε πρωτοταγή σπερματοκύτταρα. Η διαίρεση πρωτοταγών σπερματοκυττάρων, μείωση 1, γίνεται με διπλασιασμό του DNA και παραγωγή δύο δευτεροταγών απλοειδών σπερματοκυττάρων, με το μισό αριθμό χρωμοσωμάτων,. </a:t>
            </a:r>
          </a:p>
        </p:txBody>
      </p:sp>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66"/>
          <p:cNvSpPr txBox="1">
            <a:spLocks noChangeArrowheads="1"/>
          </p:cNvSpPr>
          <p:nvPr/>
        </p:nvSpPr>
        <p:spPr bwMode="auto">
          <a:xfrm>
            <a:off x="5102225" y="6286500"/>
            <a:ext cx="4113213" cy="396875"/>
          </a:xfrm>
          <a:prstGeom prst="rect">
            <a:avLst/>
          </a:prstGeom>
          <a:noFill/>
          <a:ln w="9525" algn="ctr">
            <a:noFill/>
            <a:miter lim="800000"/>
            <a:headEnd/>
            <a:tailEnd/>
          </a:ln>
        </p:spPr>
        <p:txBody>
          <a:bodyPr>
            <a:spAutoFit/>
          </a:bodyPr>
          <a:lstStyle/>
          <a:p>
            <a:pPr algn="ctr"/>
            <a:r>
              <a:rPr lang="el-GR" b="1">
                <a:solidFill>
                  <a:srgbClr val="FFFF00"/>
                </a:solidFill>
              </a:rPr>
              <a:t>Επιμέλεια: Σαμαράς Πασχάλης</a:t>
            </a:r>
            <a:r>
              <a:rPr lang="el-GR" sz="2000" b="1">
                <a:solidFill>
                  <a:srgbClr val="FFFF00"/>
                </a:solidFill>
              </a:rPr>
              <a:t> </a:t>
            </a:r>
          </a:p>
        </p:txBody>
      </p:sp>
      <p:sp>
        <p:nvSpPr>
          <p:cNvPr id="10243" name="Text Box 82"/>
          <p:cNvSpPr txBox="1">
            <a:spLocks noChangeArrowheads="1"/>
          </p:cNvSpPr>
          <p:nvPr/>
        </p:nvSpPr>
        <p:spPr bwMode="auto">
          <a:xfrm>
            <a:off x="-36513" y="6437313"/>
            <a:ext cx="898526" cy="304800"/>
          </a:xfrm>
          <a:prstGeom prst="rect">
            <a:avLst/>
          </a:prstGeom>
          <a:noFill/>
          <a:ln w="9525">
            <a:noFill/>
            <a:miter lim="800000"/>
            <a:headEnd/>
            <a:tailEnd/>
          </a:ln>
        </p:spPr>
        <p:txBody>
          <a:bodyPr>
            <a:spAutoFit/>
          </a:bodyPr>
          <a:lstStyle/>
          <a:p>
            <a:pPr algn="ctr">
              <a:spcBef>
                <a:spcPct val="50000"/>
              </a:spcBef>
            </a:pPr>
            <a:r>
              <a:rPr lang="el-GR" sz="1400">
                <a:solidFill>
                  <a:srgbClr val="FFFFFF"/>
                </a:solidFill>
                <a:latin typeface="Tahoma" pitchFamily="34" charset="0"/>
              </a:rPr>
              <a:t>2008 -09</a:t>
            </a:r>
          </a:p>
        </p:txBody>
      </p:sp>
      <p:pic>
        <p:nvPicPr>
          <p:cNvPr id="6" name="5 - Εικόνα" descr="stadia_oogenesis.jpg"/>
          <p:cNvPicPr>
            <a:picLocks noChangeAspect="1"/>
          </p:cNvPicPr>
          <p:nvPr/>
        </p:nvPicPr>
        <p:blipFill>
          <a:blip r:embed="rId3" cstate="email"/>
          <a:stretch>
            <a:fillRect/>
          </a:stretch>
        </p:blipFill>
        <p:spPr>
          <a:xfrm>
            <a:off x="959339" y="2071678"/>
            <a:ext cx="3979952" cy="3929090"/>
          </a:xfrm>
          <a:prstGeom prst="rect">
            <a:avLst/>
          </a:prstGeom>
          <a:ln w="88900" cap="sq" cmpd="thickThin">
            <a:solidFill>
              <a:srgbClr val="C00000"/>
            </a:solidFill>
            <a:prstDash val="solid"/>
            <a:miter lim="800000"/>
          </a:ln>
          <a:effectLst>
            <a:innerShdw blurRad="76200">
              <a:srgbClr val="000000"/>
            </a:innerShdw>
          </a:effectLst>
        </p:spPr>
      </p:pic>
      <p:pic>
        <p:nvPicPr>
          <p:cNvPr id="7" name="6 - Εικόνα" descr="sadia_spermatogenesis.jpg"/>
          <p:cNvPicPr>
            <a:picLocks noChangeAspect="1"/>
          </p:cNvPicPr>
          <p:nvPr/>
        </p:nvPicPr>
        <p:blipFill>
          <a:blip r:embed="rId4" cstate="email"/>
          <a:stretch>
            <a:fillRect/>
          </a:stretch>
        </p:blipFill>
        <p:spPr>
          <a:xfrm>
            <a:off x="5143504" y="2071678"/>
            <a:ext cx="3811803" cy="3929090"/>
          </a:xfrm>
          <a:prstGeom prst="rect">
            <a:avLst/>
          </a:prstGeom>
          <a:ln w="88900" cap="sq" cmpd="thickThin">
            <a:solidFill>
              <a:srgbClr val="C00000"/>
            </a:solidFill>
            <a:prstDash val="solid"/>
            <a:miter lim="800000"/>
          </a:ln>
          <a:effectLst>
            <a:innerShdw blurRad="76200">
              <a:srgbClr val="000000"/>
            </a:innerShdw>
          </a:effectLst>
        </p:spPr>
      </p:pic>
      <p:sp>
        <p:nvSpPr>
          <p:cNvPr id="8" name="7 - TextBox"/>
          <p:cNvSpPr txBox="1"/>
          <p:nvPr/>
        </p:nvSpPr>
        <p:spPr>
          <a:xfrm>
            <a:off x="214282" y="285728"/>
            <a:ext cx="545790" cy="4929222"/>
          </a:xfrm>
          <a:prstGeom prst="rect">
            <a:avLst/>
          </a:prstGeom>
          <a:noFill/>
        </p:spPr>
        <p:txBody>
          <a:bodyPr vert="wordArtVert">
            <a:spAutoFit/>
          </a:bodyPr>
          <a:lstStyle/>
          <a:p>
            <a:pPr fontAlgn="auto">
              <a:spcBef>
                <a:spcPts val="0"/>
              </a:spcBef>
              <a:spcAft>
                <a:spcPts val="0"/>
              </a:spcAft>
              <a:defRPr/>
            </a:pPr>
            <a:r>
              <a:rPr lang="el-GR" sz="2000" dirty="0">
                <a:latin typeface="+mn-lt"/>
                <a:cs typeface="+mn-cs"/>
              </a:rPr>
              <a:t>ΕΚΦΕ ΣΕΡΡΩΝ</a:t>
            </a:r>
            <a:endParaRPr lang="el-GR" sz="2000" dirty="0">
              <a:latin typeface="+mn-lt"/>
              <a:cs typeface="+mn-cs"/>
            </a:endParaRPr>
          </a:p>
        </p:txBody>
      </p:sp>
      <p:sp>
        <p:nvSpPr>
          <p:cNvPr id="9" name="8 - TextBox"/>
          <p:cNvSpPr txBox="1"/>
          <p:nvPr/>
        </p:nvSpPr>
        <p:spPr>
          <a:xfrm>
            <a:off x="1428728" y="214290"/>
            <a:ext cx="6929486" cy="1200329"/>
          </a:xfrm>
          <a:prstGeom prst="rect">
            <a:avLst/>
          </a:prstGeom>
        </p:spPr>
        <p:style>
          <a:lnRef idx="3">
            <a:schemeClr val="lt1"/>
          </a:lnRef>
          <a:fillRef idx="1">
            <a:schemeClr val="accent2"/>
          </a:fillRef>
          <a:effectRef idx="1">
            <a:schemeClr val="accent2"/>
          </a:effectRef>
          <a:fontRef idx="minor">
            <a:schemeClr val="lt1"/>
          </a:fontRef>
        </p:style>
        <p:txBody>
          <a:bodyPr wrap="square" anchor="ctr">
            <a:spAutoFit/>
          </a:bodyPr>
          <a:lstStyle/>
          <a:p>
            <a:pPr algn="ctr" fontAlgn="auto">
              <a:spcBef>
                <a:spcPts val="0"/>
              </a:spcBef>
              <a:spcAft>
                <a:spcPts val="0"/>
              </a:spcAft>
              <a:defRPr/>
            </a:pPr>
            <a:r>
              <a:rPr lang="el-GR" sz="3600" dirty="0">
                <a:ln w="18415" cmpd="sng">
                  <a:solidFill>
                    <a:srgbClr val="FF0000"/>
                  </a:solidFill>
                  <a:prstDash val="solid"/>
                </a:ln>
                <a:solidFill>
                  <a:srgbClr val="FFFFFF"/>
                </a:solidFill>
                <a:effectLst>
                  <a:outerShdw blurRad="63500" dir="3600000" algn="tl" rotWithShape="0">
                    <a:srgbClr val="000000">
                      <a:alpha val="70000"/>
                    </a:srgbClr>
                  </a:outerShdw>
                </a:effectLst>
              </a:rPr>
              <a:t>Η επέμβαση της τύχης στη</a:t>
            </a:r>
          </a:p>
          <a:p>
            <a:pPr algn="ctr" fontAlgn="auto">
              <a:spcBef>
                <a:spcPts val="0"/>
              </a:spcBef>
              <a:spcAft>
                <a:spcPts val="0"/>
              </a:spcAft>
              <a:defRPr/>
            </a:pPr>
            <a:r>
              <a:rPr lang="el-GR" sz="3600" dirty="0">
                <a:ln w="18415" cmpd="sng">
                  <a:solidFill>
                    <a:srgbClr val="FF0000"/>
                  </a:solidFill>
                  <a:prstDash val="solid"/>
                </a:ln>
                <a:solidFill>
                  <a:srgbClr val="FFFFFF"/>
                </a:solidFill>
                <a:effectLst>
                  <a:outerShdw blurRad="63500" dir="3600000" algn="tl" rotWithShape="0">
                    <a:srgbClr val="000000">
                      <a:alpha val="70000"/>
                    </a:srgbClr>
                  </a:outerShdw>
                </a:effectLst>
              </a:rPr>
              <a:t> δημιουργία γαμετών</a:t>
            </a:r>
            <a:endParaRPr lang="el-GR" sz="3600" dirty="0">
              <a:ln w="18415" cmpd="sng">
                <a:solidFill>
                  <a:srgbClr val="FF0000"/>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66"/>
          <p:cNvSpPr txBox="1">
            <a:spLocks noChangeArrowheads="1"/>
          </p:cNvSpPr>
          <p:nvPr/>
        </p:nvSpPr>
        <p:spPr bwMode="auto">
          <a:xfrm>
            <a:off x="4706938" y="6416675"/>
            <a:ext cx="4113212" cy="396875"/>
          </a:xfrm>
          <a:prstGeom prst="rect">
            <a:avLst/>
          </a:prstGeom>
          <a:noFill/>
          <a:ln w="9525" algn="ctr">
            <a:noFill/>
            <a:miter lim="800000"/>
            <a:headEnd/>
            <a:tailEnd/>
          </a:ln>
        </p:spPr>
        <p:txBody>
          <a:bodyPr>
            <a:spAutoFit/>
          </a:bodyPr>
          <a:lstStyle/>
          <a:p>
            <a:pPr algn="ctr"/>
            <a:r>
              <a:rPr lang="el-GR" b="1" dirty="0">
                <a:solidFill>
                  <a:srgbClr val="FFFFFF"/>
                </a:solidFill>
              </a:rPr>
              <a:t>Επιμέλεια: Σαμαράς Πασχάλης</a:t>
            </a:r>
            <a:r>
              <a:rPr lang="el-GR" sz="2000" b="1" dirty="0">
                <a:solidFill>
                  <a:srgbClr val="FFFFFF"/>
                </a:solidFill>
              </a:rPr>
              <a:t> </a:t>
            </a:r>
          </a:p>
        </p:txBody>
      </p:sp>
      <p:sp>
        <p:nvSpPr>
          <p:cNvPr id="11267" name="Text Box 82"/>
          <p:cNvSpPr txBox="1">
            <a:spLocks noChangeArrowheads="1"/>
          </p:cNvSpPr>
          <p:nvPr/>
        </p:nvSpPr>
        <p:spPr bwMode="auto">
          <a:xfrm>
            <a:off x="-36513" y="6437313"/>
            <a:ext cx="898526" cy="304800"/>
          </a:xfrm>
          <a:prstGeom prst="rect">
            <a:avLst/>
          </a:prstGeom>
          <a:noFill/>
          <a:ln w="9525">
            <a:noFill/>
            <a:miter lim="800000"/>
            <a:headEnd/>
            <a:tailEnd/>
          </a:ln>
        </p:spPr>
        <p:txBody>
          <a:bodyPr>
            <a:spAutoFit/>
          </a:bodyPr>
          <a:lstStyle/>
          <a:p>
            <a:pPr algn="ctr">
              <a:spcBef>
                <a:spcPct val="50000"/>
              </a:spcBef>
            </a:pPr>
            <a:r>
              <a:rPr lang="el-GR" sz="1400">
                <a:solidFill>
                  <a:srgbClr val="FFFFFF"/>
                </a:solidFill>
                <a:latin typeface="Tahoma" pitchFamily="34" charset="0"/>
              </a:rPr>
              <a:t>2008 -09</a:t>
            </a:r>
          </a:p>
        </p:txBody>
      </p:sp>
      <p:pic>
        <p:nvPicPr>
          <p:cNvPr id="6" name="5 - Εικόνα" descr="χρωμοσώματα για άσκηση.jpg"/>
          <p:cNvPicPr>
            <a:picLocks noChangeAspect="1"/>
          </p:cNvPicPr>
          <p:nvPr/>
        </p:nvPicPr>
        <p:blipFill>
          <a:blip r:embed="rId3"/>
          <a:stretch>
            <a:fillRect/>
          </a:stretch>
        </p:blipFill>
        <p:spPr>
          <a:xfrm>
            <a:off x="1285852" y="1928802"/>
            <a:ext cx="3143272" cy="4713910"/>
          </a:xfrm>
          <a:prstGeom prst="rect">
            <a:avLst/>
          </a:prstGeom>
        </p:spPr>
      </p:pic>
      <p:sp>
        <p:nvSpPr>
          <p:cNvPr id="7" name="6 - TextBox"/>
          <p:cNvSpPr txBox="1"/>
          <p:nvPr/>
        </p:nvSpPr>
        <p:spPr>
          <a:xfrm>
            <a:off x="4786314" y="1928802"/>
            <a:ext cx="4006547" cy="2862322"/>
          </a:xfrm>
          <a:prstGeom prst="rect">
            <a:avLst/>
          </a:prstGeom>
          <a:noFill/>
        </p:spPr>
        <p:txBody>
          <a:bodyPr wrap="square" rtlCol="0">
            <a:spAutoFit/>
          </a:bodyPr>
          <a:lstStyle/>
          <a:p>
            <a:r>
              <a:rPr lang="el-GR" dirty="0" smtClean="0"/>
              <a:t>Τυπώνουμε την διπλανή εικόνα, με τρία χρωμοσώματα,  σε δύο χρωματιστά χαρτόνια Α4 που αντιστοιχούν στους  δύο γονείς.</a:t>
            </a:r>
          </a:p>
          <a:p>
            <a:endParaRPr lang="el-GR" dirty="0" smtClean="0"/>
          </a:p>
          <a:p>
            <a:r>
              <a:rPr lang="el-GR" dirty="0" smtClean="0"/>
              <a:t>Κατόπιν κόβουμε το κάθε χρωμόσωμα και μοιράζουμε σε κάθε ομάδα από 5 για κάθε χρώμα και αριθμό, ώστε να σχηματίσουν όλους τους δυνατούς συνδυασμούς. </a:t>
            </a:r>
            <a:endParaRPr lang="el-GR" dirty="0"/>
          </a:p>
        </p:txBody>
      </p:sp>
      <p:pic>
        <p:nvPicPr>
          <p:cNvPr id="8" name="7 - Εικόνα" descr="DSC03029.JPG"/>
          <p:cNvPicPr>
            <a:picLocks noChangeAspect="1"/>
          </p:cNvPicPr>
          <p:nvPr/>
        </p:nvPicPr>
        <p:blipFill>
          <a:blip r:embed="rId4" cstate="email"/>
          <a:srcRect t="-5281" b="-2"/>
          <a:stretch>
            <a:fillRect/>
          </a:stretch>
        </p:blipFill>
        <p:spPr>
          <a:xfrm>
            <a:off x="7786710" y="4857760"/>
            <a:ext cx="714380" cy="1428760"/>
          </a:xfrm>
          <a:prstGeom prst="rect">
            <a:avLst/>
          </a:prstGeom>
        </p:spPr>
      </p:pic>
      <p:cxnSp>
        <p:nvCxnSpPr>
          <p:cNvPr id="10" name="9 - Ευθύγραμμο βέλος σύνδεσης"/>
          <p:cNvCxnSpPr>
            <a:endCxn id="8" idx="0"/>
          </p:cNvCxnSpPr>
          <p:nvPr/>
        </p:nvCxnSpPr>
        <p:spPr>
          <a:xfrm rot="16200000" flipH="1">
            <a:off x="7965305" y="4679165"/>
            <a:ext cx="214314"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10 - TextBox"/>
          <p:cNvSpPr txBox="1"/>
          <p:nvPr/>
        </p:nvSpPr>
        <p:spPr>
          <a:xfrm>
            <a:off x="214282" y="285728"/>
            <a:ext cx="545790" cy="4929222"/>
          </a:xfrm>
          <a:prstGeom prst="rect">
            <a:avLst/>
          </a:prstGeom>
          <a:noFill/>
        </p:spPr>
        <p:txBody>
          <a:bodyPr vert="wordArtVert">
            <a:spAutoFit/>
          </a:bodyPr>
          <a:lstStyle/>
          <a:p>
            <a:pPr fontAlgn="auto">
              <a:spcBef>
                <a:spcPts val="0"/>
              </a:spcBef>
              <a:spcAft>
                <a:spcPts val="0"/>
              </a:spcAft>
              <a:defRPr/>
            </a:pPr>
            <a:r>
              <a:rPr lang="el-GR" sz="2000" dirty="0">
                <a:latin typeface="+mn-lt"/>
                <a:cs typeface="+mn-cs"/>
              </a:rPr>
              <a:t>ΕΚΦΕ ΣΕΡΡΩΝ</a:t>
            </a:r>
            <a:endParaRPr lang="el-GR" sz="2000" dirty="0">
              <a:latin typeface="+mn-lt"/>
              <a:cs typeface="+mn-cs"/>
            </a:endParaRPr>
          </a:p>
        </p:txBody>
      </p:sp>
      <p:sp>
        <p:nvSpPr>
          <p:cNvPr id="12" name="11 - TextBox"/>
          <p:cNvSpPr txBox="1"/>
          <p:nvPr/>
        </p:nvSpPr>
        <p:spPr>
          <a:xfrm>
            <a:off x="1428728" y="214290"/>
            <a:ext cx="6929486" cy="1200329"/>
          </a:xfrm>
          <a:prstGeom prst="rect">
            <a:avLst/>
          </a:prstGeom>
        </p:spPr>
        <p:style>
          <a:lnRef idx="3">
            <a:schemeClr val="lt1"/>
          </a:lnRef>
          <a:fillRef idx="1">
            <a:schemeClr val="accent2"/>
          </a:fillRef>
          <a:effectRef idx="1">
            <a:schemeClr val="accent2"/>
          </a:effectRef>
          <a:fontRef idx="minor">
            <a:schemeClr val="lt1"/>
          </a:fontRef>
        </p:style>
        <p:txBody>
          <a:bodyPr wrap="square" anchor="ctr">
            <a:spAutoFit/>
          </a:bodyPr>
          <a:lstStyle/>
          <a:p>
            <a:pPr algn="ctr" fontAlgn="auto">
              <a:spcBef>
                <a:spcPts val="0"/>
              </a:spcBef>
              <a:spcAft>
                <a:spcPts val="0"/>
              </a:spcAft>
              <a:defRPr/>
            </a:pPr>
            <a:r>
              <a:rPr lang="el-GR" sz="3600" dirty="0">
                <a:ln w="18415" cmpd="sng">
                  <a:solidFill>
                    <a:srgbClr val="FF0000"/>
                  </a:solidFill>
                  <a:prstDash val="solid"/>
                </a:ln>
                <a:solidFill>
                  <a:srgbClr val="FFFFFF"/>
                </a:solidFill>
                <a:effectLst>
                  <a:outerShdw blurRad="63500" dir="3600000" algn="tl" rotWithShape="0">
                    <a:srgbClr val="000000">
                      <a:alpha val="70000"/>
                    </a:srgbClr>
                  </a:outerShdw>
                </a:effectLst>
              </a:rPr>
              <a:t>Η επέμβαση της τύχης στη</a:t>
            </a:r>
          </a:p>
          <a:p>
            <a:pPr algn="ctr" fontAlgn="auto">
              <a:spcBef>
                <a:spcPts val="0"/>
              </a:spcBef>
              <a:spcAft>
                <a:spcPts val="0"/>
              </a:spcAft>
              <a:defRPr/>
            </a:pPr>
            <a:r>
              <a:rPr lang="el-GR" sz="3600" dirty="0">
                <a:ln w="18415" cmpd="sng">
                  <a:solidFill>
                    <a:srgbClr val="FF0000"/>
                  </a:solidFill>
                  <a:prstDash val="solid"/>
                </a:ln>
                <a:solidFill>
                  <a:srgbClr val="FFFFFF"/>
                </a:solidFill>
                <a:effectLst>
                  <a:outerShdw blurRad="63500" dir="3600000" algn="tl" rotWithShape="0">
                    <a:srgbClr val="000000">
                      <a:alpha val="70000"/>
                    </a:srgbClr>
                  </a:outerShdw>
                </a:effectLst>
              </a:rPr>
              <a:t> δημιουργία γαμετών</a:t>
            </a:r>
            <a:endParaRPr lang="el-GR" sz="3600" dirty="0">
              <a:ln w="18415" cmpd="sng">
                <a:solidFill>
                  <a:srgbClr val="FF0000"/>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Αναλαμπή">
  <a:themeElements>
    <a:clrScheme name="Αναλαμπή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Αναλαμπή">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Αναλαμπή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Αναλαμπή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Αναλαμπή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Αναλαμπή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Αναλαμπή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Αναλαμπή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Αναλαμπή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Αναλαμπή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Αναλαμπή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273</TotalTime>
  <Words>812</Words>
  <PresentationFormat>Προβολή στην οθόνη (4:3)</PresentationFormat>
  <Paragraphs>129</Paragraphs>
  <Slides>13</Slides>
  <Notes>13</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13</vt:i4>
      </vt:variant>
    </vt:vector>
  </HeadingPairs>
  <TitlesOfParts>
    <vt:vector size="18" baseType="lpstr">
      <vt:lpstr>Tahoma</vt:lpstr>
      <vt:lpstr>Arial</vt:lpstr>
      <vt:lpstr>Wingdings</vt:lpstr>
      <vt:lpstr>Calibri</vt:lpstr>
      <vt:lpstr>Αναλαμπή</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PASHALIS</dc:creator>
  <cp:lastModifiedBy>Windows User</cp:lastModifiedBy>
  <cp:revision>28</cp:revision>
  <dcterms:created xsi:type="dcterms:W3CDTF">2009-02-19T09:19:59Z</dcterms:created>
  <dcterms:modified xsi:type="dcterms:W3CDTF">2009-03-16T20:56:44Z</dcterms:modified>
</cp:coreProperties>
</file>