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9" r:id="rId3"/>
    <p:sldId id="270" r:id="rId4"/>
    <p:sldId id="268" r:id="rId5"/>
    <p:sldId id="258" r:id="rId6"/>
    <p:sldId id="260" r:id="rId7"/>
    <p:sldId id="269" r:id="rId8"/>
    <p:sldId id="261" r:id="rId9"/>
    <p:sldId id="267" r:id="rId10"/>
    <p:sldId id="264" r:id="rId11"/>
    <p:sldId id="266" r:id="rId12"/>
    <p:sldId id="265" r:id="rId13"/>
    <p:sldId id="271"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7" autoAdjust="0"/>
    <p:restoredTop sz="94714" autoAdjust="0"/>
  </p:normalViewPr>
  <p:slideViewPr>
    <p:cSldViewPr>
      <p:cViewPr varScale="1">
        <p:scale>
          <a:sx n="88" d="100"/>
          <a:sy n="88" d="100"/>
        </p:scale>
        <p:origin x="-4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660281-02BA-4937-9BA3-78D987E83761}" type="datetimeFigureOut">
              <a:rPr lang="el-GR" smtClean="0"/>
              <a:pPr/>
              <a:t>30/3/2009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9AB60-BF8C-4BFD-8975-EE90E5AA758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1</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10</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11</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12</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13</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2</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3</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4</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5</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6</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7</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8</a:t>
            </a:fld>
            <a:endParaRPr lang="el-GR" sz="1200" b="1" kern="1200">
              <a:solidFill>
                <a:prstClr val="black"/>
              </a:solidFill>
              <a:latin typeface="Tahoma"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lgn="r" rtl="0" fontAlgn="base">
              <a:spcBef>
                <a:spcPct val="0"/>
              </a:spcBef>
              <a:spcAft>
                <a:spcPct val="0"/>
              </a:spcAft>
              <a:defRPr/>
            </a:pPr>
            <a:fld id="{62E35D84-17D4-422D-A1CF-D2388B8A339C}" type="slidenum">
              <a:rPr lang="el-GR" sz="1200" b="1" kern="1200">
                <a:solidFill>
                  <a:prstClr val="black"/>
                </a:solidFill>
                <a:latin typeface="Tahoma" pitchFamily="34" charset="0"/>
                <a:ea typeface="+mn-ea"/>
                <a:cs typeface="+mn-cs"/>
              </a:rPr>
              <a:pPr algn="r" rtl="0" fontAlgn="base">
                <a:spcBef>
                  <a:spcPct val="0"/>
                </a:spcBef>
                <a:spcAft>
                  <a:spcPct val="0"/>
                </a:spcAft>
                <a:defRPr/>
              </a:pPr>
              <a:t>9</a:t>
            </a:fld>
            <a:endParaRPr lang="el-GR" sz="1200" b="1" kern="1200">
              <a:solidFill>
                <a:prstClr val="black"/>
              </a:solidFill>
              <a:latin typeface="Tahoma"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 name="Group 2"/>
          <p:cNvGrpSpPr>
            <a:grpSpLocks/>
          </p:cNvGrpSpPr>
          <p:nvPr/>
        </p:nvGrpSpPr>
        <p:grpSpPr bwMode="auto">
          <a:xfrm>
            <a:off x="0" y="6350"/>
            <a:ext cx="9140825" cy="6851650"/>
            <a:chOff x="0" y="4"/>
            <a:chExt cx="5758" cy="4316"/>
          </a:xfrm>
        </p:grpSpPr>
        <p:grpSp>
          <p:nvGrpSpPr>
            <p:cNvPr id="3"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grpSp>
          <p:nvGrpSpPr>
            <p:cNvPr id="4"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grpSp>
      </p:grpSp>
      <p:sp>
        <p:nvSpPr>
          <p:cNvPr id="81936" name="Rectangle 16"/>
          <p:cNvSpPr>
            <a:spLocks noGrp="1" noChangeArrowheads="1"/>
          </p:cNvSpPr>
          <p:nvPr>
            <p:ph type="ctrTitle" sz="quarter"/>
          </p:nvPr>
        </p:nvSpPr>
        <p:spPr>
          <a:xfrm>
            <a:off x="1066800" y="1997075"/>
            <a:ext cx="7086600" cy="1431925"/>
          </a:xfrm>
        </p:spPr>
        <p:txBody>
          <a:bodyPr anchor="b"/>
          <a:lstStyle>
            <a:lvl1pPr>
              <a:defRPr/>
            </a:lvl1pPr>
          </a:lstStyle>
          <a:p>
            <a:r>
              <a:rPr lang="el-GR"/>
              <a:t>Κάντε κλικ για επεξεργασία του τίτλου</a:t>
            </a:r>
          </a:p>
        </p:txBody>
      </p:sp>
      <p:sp>
        <p:nvSpPr>
          <p:cNvPr id="819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18" name="Rectangle 18"/>
          <p:cNvSpPr>
            <a:spLocks noGrp="1" noChangeArrowheads="1"/>
          </p:cNvSpPr>
          <p:nvPr>
            <p:ph type="dt" sz="quarter" idx="10"/>
          </p:nvPr>
        </p:nvSpPr>
        <p:spPr/>
        <p:txBody>
          <a:bodyPr/>
          <a:lstStyle>
            <a:lvl1pPr>
              <a:defRPr smtClean="0"/>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20" name="Rectangle 20"/>
          <p:cNvSpPr>
            <a:spLocks noGrp="1" noChangeArrowheads="1"/>
          </p:cNvSpPr>
          <p:nvPr>
            <p:ph type="sldNum" sz="quarter" idx="12"/>
          </p:nvPr>
        </p:nvSpPr>
        <p:spPr/>
        <p:txBody>
          <a:bodyPr/>
          <a:lstStyle>
            <a:lvl1pPr>
              <a:defRPr smtClean="0"/>
            </a:lvl1pPr>
          </a:lstStyle>
          <a:p>
            <a:pPr algn="r" rtl="0" fontAlgn="base">
              <a:spcBef>
                <a:spcPct val="0"/>
              </a:spcBef>
              <a:spcAft>
                <a:spcPct val="0"/>
              </a:spcAft>
              <a:defRPr/>
            </a:pPr>
            <a:fld id="{0BFBA640-8AD3-432E-B987-DD5BDF33E8B0}"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5"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099CD78E-8306-41A8-A5C1-FC639FA52752}"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24650" y="304800"/>
            <a:ext cx="188595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066800" y="304800"/>
            <a:ext cx="550545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5"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9BB8D968-B5A5-474C-950E-7A3875A519DA}"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5"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3F159E2C-953B-4AB8-9D06-300BE2CE5357}"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5"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EC8F140F-B275-4EC4-9AEE-3C5CBC274EE2}"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7"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60834191-5D5B-4CA7-9004-552A19F9CA31}"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8"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9"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CD4BB465-13C7-4782-9F2A-648D708C929C}"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4"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5"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992772FE-89B8-4A6B-9AF0-B9E486086CE9}"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3"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4"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109C762-149D-4BC3-8583-8770B4491F60}"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7"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6453C4C-5893-43B9-AB85-D97FA567AE14}"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6" name="Rectangle 1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
        <p:nvSpPr>
          <p:cNvPr id="7" name="Rectangle 1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04A1CB8E-EA52-473F-B241-D48D6FA33001}" type="slidenum">
              <a:rPr lang="el-GR" sz="1000" kern="1200">
                <a:solidFill>
                  <a:srgbClr val="FFFFFF"/>
                </a:solidFill>
                <a:effectLst>
                  <a:outerShdw blurRad="38100" dist="38100" dir="2700000" algn="tl">
                    <a:srgbClr val="000000"/>
                  </a:outerShdw>
                </a:effectLst>
                <a:latin typeface="Tahoma" pitchFamily="34" charset="0"/>
                <a:ea typeface="+mn-ea"/>
                <a:cs typeface="+mn-cs"/>
              </a:rPr>
              <a:pPr algn="r" rtl="0" fontAlgn="base">
                <a:spcBef>
                  <a:spcPct val="0"/>
                </a:spcBef>
                <a:spcAft>
                  <a:spcPct val="0"/>
                </a:spcAft>
                <a:defRPr/>
              </a:pPr>
              <a:t>‹#›</a:t>
            </a:fld>
            <a:endParaRPr lang="el-GR" sz="1000" kern="1200">
              <a:solidFill>
                <a:srgbClr val="FFFFFF"/>
              </a:solidFill>
              <a:effectLst>
                <a:outerShdw blurRad="38100" dist="38100" dir="2700000" algn="tl">
                  <a:srgbClr val="000000"/>
                </a:outerShdw>
              </a:effectLst>
              <a:latin typeface="Tahoma" pitchFamily="34" charset="0"/>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6350"/>
            <a:ext cx="9140825" cy="6851650"/>
            <a:chOff x="0" y="4"/>
            <a:chExt cx="5758" cy="4316"/>
          </a:xfrm>
        </p:grpSpPr>
        <p:sp>
          <p:nvSpPr>
            <p:cNvPr id="8089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grpSp>
          <p:nvGrpSpPr>
            <p:cNvPr id="3" name="Group 5"/>
            <p:cNvGrpSpPr>
              <a:grpSpLocks/>
            </p:cNvGrpSpPr>
            <p:nvPr userDrawn="1"/>
          </p:nvGrpSpPr>
          <p:grpSpPr bwMode="auto">
            <a:xfrm>
              <a:off x="0" y="4"/>
              <a:ext cx="5758" cy="4316"/>
              <a:chOff x="0" y="4"/>
              <a:chExt cx="5758" cy="4316"/>
            </a:xfrm>
          </p:grpSpPr>
          <p:sp>
            <p:nvSpPr>
              <p:cNvPr id="8090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0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1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grpSp>
      </p:grpSp>
      <p:sp>
        <p:nvSpPr>
          <p:cNvPr id="8091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8091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8091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effectLst>
                  <a:outerShdw blurRad="38100" dist="38100" dir="2700000" algn="tl">
                    <a:srgbClr val="000000"/>
                  </a:outerShdw>
                </a:effectLst>
              </a:defRPr>
            </a:lvl1pPr>
          </a:lstStyle>
          <a:p>
            <a:pPr algn="l"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1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smtClean="0">
                <a:effectLst>
                  <a:outerShdw blurRad="38100" dist="38100" dir="2700000" algn="tl">
                    <a:srgbClr val="000000"/>
                  </a:outerShdw>
                </a:effectLst>
              </a:defRPr>
            </a:lvl1pPr>
          </a:lstStyle>
          <a:p>
            <a:pPr rtl="0" fontAlgn="base">
              <a:spcBef>
                <a:spcPct val="0"/>
              </a:spcBef>
              <a:spcAft>
                <a:spcPct val="0"/>
              </a:spcAft>
              <a:defRPr/>
            </a:pPr>
            <a:endParaRPr lang="el-GR" kern="1200">
              <a:solidFill>
                <a:srgbClr val="FFFFFF"/>
              </a:solidFill>
              <a:latin typeface="Tahoma" pitchFamily="34" charset="0"/>
              <a:ea typeface="+mn-ea"/>
              <a:cs typeface="+mn-cs"/>
            </a:endParaRPr>
          </a:p>
        </p:txBody>
      </p:sp>
      <p:sp>
        <p:nvSpPr>
          <p:cNvPr id="8091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smtClean="0">
                <a:effectLst>
                  <a:outerShdw blurRad="38100" dist="38100" dir="2700000" algn="tl">
                    <a:srgbClr val="000000"/>
                  </a:outerShdw>
                </a:effectLst>
              </a:defRPr>
            </a:lvl1pPr>
          </a:lstStyle>
          <a:p>
            <a:pPr rtl="0" fontAlgn="base">
              <a:spcBef>
                <a:spcPct val="0"/>
              </a:spcBef>
              <a:spcAft>
                <a:spcPct val="0"/>
              </a:spcAft>
              <a:defRPr/>
            </a:pPr>
            <a:fld id="{84B0D4A0-4932-4E47-8C2A-3EDF965436A9}" type="slidenum">
              <a:rPr lang="el-GR" kern="1200">
                <a:solidFill>
                  <a:srgbClr val="FFFFFF"/>
                </a:solidFill>
                <a:latin typeface="Tahoma" pitchFamily="34" charset="0"/>
                <a:ea typeface="+mn-ea"/>
                <a:cs typeface="+mn-cs"/>
              </a:rPr>
              <a:pPr rtl="0" fontAlgn="base">
                <a:spcBef>
                  <a:spcPct val="0"/>
                </a:spcBef>
                <a:spcAft>
                  <a:spcPct val="0"/>
                </a:spcAft>
                <a:defRPr/>
              </a:pPr>
              <a:t>‹#›</a:t>
            </a:fld>
            <a:endParaRPr lang="el-GR" kern="1200">
              <a:solidFill>
                <a:srgbClr val="FFFFFF"/>
              </a:solidFill>
              <a:latin typeface="Tahoma"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p:cNvSpPr>
            <a:spLocks noChangeArrowheads="1" noChangeShapeType="1" noTextEdit="1"/>
          </p:cNvSpPr>
          <p:nvPr/>
        </p:nvSpPr>
        <p:spPr bwMode="auto">
          <a:xfrm>
            <a:off x="1142976" y="2357430"/>
            <a:ext cx="7631114" cy="3298838"/>
          </a:xfrm>
          <a:prstGeom prst="rect">
            <a:avLst/>
          </a:prstGeom>
        </p:spPr>
        <p:txBody>
          <a:bodyPr wrap="none" fromWordArt="1">
            <a:prstTxWarp prst="textPlain">
              <a:avLst>
                <a:gd name="adj" fmla="val 50000"/>
              </a:avLst>
            </a:prstTxWarp>
          </a:bodyPr>
          <a:lstStyle/>
          <a:p>
            <a:pPr algn="ctr" rtl="0" fontAlgn="base">
              <a:spcBef>
                <a:spcPct val="0"/>
              </a:spcBef>
              <a:spcAft>
                <a:spcPct val="0"/>
              </a:spcAft>
            </a:pPr>
            <a:endParaRPr lang="el-GR" sz="2800" b="1"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ea typeface="+mn-ea"/>
              <a:cs typeface="+mn-cs"/>
            </a:endParaRPr>
          </a:p>
        </p:txBody>
      </p:sp>
      <p:sp>
        <p:nvSpPr>
          <p:cNvPr id="3075" name="Text Box 66"/>
          <p:cNvSpPr txBox="1">
            <a:spLocks noChangeArrowheads="1"/>
          </p:cNvSpPr>
          <p:nvPr/>
        </p:nvSpPr>
        <p:spPr bwMode="auto">
          <a:xfrm>
            <a:off x="4706938" y="6416675"/>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dirty="0">
                <a:solidFill>
                  <a:srgbClr val="FFC000"/>
                </a:solidFill>
                <a:latin typeface="Arial" charset="0"/>
                <a:ea typeface="+mn-ea"/>
                <a:cs typeface="+mn-cs"/>
              </a:rPr>
              <a:t>Επιμέλεια: Σαμαράς Πασχάλης</a:t>
            </a:r>
            <a:r>
              <a:rPr lang="el-GR" sz="2000" b="1" kern="1200" dirty="0">
                <a:solidFill>
                  <a:srgbClr val="FFC000"/>
                </a:solidFill>
                <a:latin typeface="Arial" charset="0"/>
                <a:ea typeface="+mn-ea"/>
                <a:cs typeface="+mn-cs"/>
              </a:rPr>
              <a:t> </a:t>
            </a:r>
          </a:p>
        </p:txBody>
      </p:sp>
      <p:sp>
        <p:nvSpPr>
          <p:cNvPr id="3076" name="WordArt 75" descr="Γυαλόχαρτο"/>
          <p:cNvSpPr>
            <a:spLocks noChangeArrowheads="1" noChangeShapeType="1" noTextEdit="1"/>
          </p:cNvSpPr>
          <p:nvPr/>
        </p:nvSpPr>
        <p:spPr bwMode="auto">
          <a:xfrm rot="5400000">
            <a:off x="-1945481" y="2240756"/>
            <a:ext cx="4897438" cy="504825"/>
          </a:xfrm>
          <a:prstGeom prst="rect">
            <a:avLst/>
          </a:prstGeom>
        </p:spPr>
        <p:txBody>
          <a:bodyPr vert="wordArtVert" wrap="none" fromWordArt="1">
            <a:prstTxWarp prst="textPlain">
              <a:avLst>
                <a:gd name="adj" fmla="val 50000"/>
              </a:avLst>
            </a:prstTxWarp>
          </a:bodyPr>
          <a:lstStyle/>
          <a:p>
            <a:pPr algn="ctr" rtl="0">
              <a:spcBef>
                <a:spcPct val="0"/>
              </a:spcBef>
              <a:spcAft>
                <a:spcPct val="0"/>
              </a:spcAft>
            </a:pPr>
            <a:r>
              <a:rPr lang="el-GR" sz="4000" b="1" kern="10">
                <a:ln w="12700">
                  <a:solidFill>
                    <a:srgbClr val="C4B596"/>
                  </a:solidFill>
                  <a:round/>
                  <a:headEnd/>
                  <a:tailEnd/>
                </a:ln>
                <a:blipFill dpi="0" rotWithShape="0">
                  <a:blip r:embed="rId3"/>
                  <a:srcRect/>
                  <a:tile tx="0" ty="0" sx="100000" sy="100000" flip="none" algn="tl"/>
                </a:blipFill>
                <a:effectLst>
                  <a:outerShdw dist="53882" dir="2700000" algn="ctr" rotWithShape="0">
                    <a:srgbClr val="CBCBCB">
                      <a:alpha val="79999"/>
                    </a:srgbClr>
                  </a:outerShdw>
                </a:effectLst>
                <a:latin typeface="Times New Roman"/>
                <a:ea typeface="+mn-ea"/>
                <a:cs typeface="Times New Roman"/>
              </a:rPr>
              <a:t>Ε Κ Φ Ε   Σ Ε Ρ Ρ Ω Ν</a:t>
            </a:r>
          </a:p>
        </p:txBody>
      </p:sp>
      <p:sp>
        <p:nvSpPr>
          <p:cNvPr id="3077" name="WordArt 76"/>
          <p:cNvSpPr>
            <a:spLocks noChangeArrowheads="1" noChangeShapeType="1" noTextEdit="1"/>
          </p:cNvSpPr>
          <p:nvPr/>
        </p:nvSpPr>
        <p:spPr bwMode="auto">
          <a:xfrm>
            <a:off x="1619250" y="503238"/>
            <a:ext cx="6624638" cy="1054100"/>
          </a:xfrm>
          <a:prstGeom prst="rect">
            <a:avLst/>
          </a:prstGeom>
        </p:spPr>
        <p:txBody>
          <a:bodyPr wrap="none" fromWordArt="1">
            <a:prstTxWarp prst="textPlain">
              <a:avLst>
                <a:gd name="adj" fmla="val 50000"/>
              </a:avLst>
            </a:prstTxWarp>
          </a:bodyPr>
          <a:lstStyle/>
          <a:p>
            <a:pPr algn="ctr" rtl="0" fontAlgn="base">
              <a:spcBef>
                <a:spcPct val="0"/>
              </a:spcBef>
              <a:spcAft>
                <a:spcPct val="0"/>
              </a:spcAft>
            </a:pPr>
            <a:r>
              <a:rPr lang="el-GR" sz="3600" b="1" kern="10" dirty="0">
                <a:ln w="19050">
                  <a:solidFill>
                    <a:srgbClr val="800000"/>
                  </a:solidFill>
                  <a:round/>
                  <a:headEnd/>
                  <a:tailEnd/>
                </a:ln>
                <a:solidFill>
                  <a:srgbClr val="CC6600"/>
                </a:solidFill>
                <a:effectLst>
                  <a:outerShdw dist="45791" dir="2021404" algn="ctr" rotWithShape="0">
                    <a:srgbClr val="9999FF"/>
                  </a:outerShdw>
                </a:effectLst>
                <a:latin typeface="Arial Black"/>
                <a:ea typeface="+mn-ea"/>
                <a:cs typeface="+mn-cs"/>
              </a:rPr>
              <a:t>ΕΡΓΑΣΤΗΡΙΑΚΕΣ ΑΣΚΗΣΕΙΣ  </a:t>
            </a:r>
          </a:p>
          <a:p>
            <a:pPr algn="ctr" rtl="0" fontAlgn="base">
              <a:spcBef>
                <a:spcPct val="0"/>
              </a:spcBef>
              <a:spcAft>
                <a:spcPct val="0"/>
              </a:spcAft>
            </a:pPr>
            <a:r>
              <a:rPr lang="el-GR" sz="3600" b="1" kern="10" dirty="0">
                <a:ln w="19050">
                  <a:solidFill>
                    <a:srgbClr val="800000"/>
                  </a:solidFill>
                  <a:round/>
                  <a:headEnd/>
                  <a:tailEnd/>
                </a:ln>
                <a:solidFill>
                  <a:srgbClr val="CC6600"/>
                </a:solidFill>
                <a:effectLst>
                  <a:outerShdw dist="45791" dir="2021404" algn="ctr" rotWithShape="0">
                    <a:srgbClr val="9999FF"/>
                  </a:outerShdw>
                </a:effectLst>
                <a:latin typeface="Arial Black"/>
                <a:ea typeface="+mn-ea"/>
                <a:cs typeface="+mn-cs"/>
              </a:rPr>
              <a:t>ΒΙΟΛΟΓΙΑΣ </a:t>
            </a:r>
            <a:r>
              <a:rPr lang="el-GR" sz="3600" b="1" kern="10" dirty="0" smtClean="0">
                <a:ln w="19050">
                  <a:solidFill>
                    <a:srgbClr val="800000"/>
                  </a:solidFill>
                  <a:round/>
                  <a:headEnd/>
                  <a:tailEnd/>
                </a:ln>
                <a:solidFill>
                  <a:srgbClr val="CC6600"/>
                </a:solidFill>
                <a:effectLst>
                  <a:outerShdw dist="45791" dir="2021404" algn="ctr" rotWithShape="0">
                    <a:srgbClr val="9999FF"/>
                  </a:outerShdw>
                </a:effectLst>
                <a:latin typeface="Arial Black"/>
                <a:ea typeface="+mn-ea"/>
                <a:cs typeface="+mn-cs"/>
              </a:rPr>
              <a:t>Β΄ </a:t>
            </a:r>
            <a:r>
              <a:rPr lang="el-GR" sz="3600" b="1" kern="10" dirty="0" smtClean="0">
                <a:ln w="19050">
                  <a:solidFill>
                    <a:srgbClr val="800000"/>
                  </a:solidFill>
                  <a:round/>
                  <a:headEnd/>
                  <a:tailEnd/>
                </a:ln>
                <a:solidFill>
                  <a:srgbClr val="CC6600"/>
                </a:solidFill>
                <a:effectLst>
                  <a:outerShdw dist="45791" dir="2021404" algn="ctr" rotWithShape="0">
                    <a:srgbClr val="9999FF"/>
                  </a:outerShdw>
                </a:effectLst>
                <a:latin typeface="Arial Black"/>
              </a:rPr>
              <a:t>ΛΥΚΕΙΟΥ</a:t>
            </a:r>
            <a:endParaRPr lang="el-GR" sz="3600" b="1" kern="10" dirty="0">
              <a:ln w="19050">
                <a:solidFill>
                  <a:srgbClr val="800000"/>
                </a:solidFill>
                <a:round/>
                <a:headEnd/>
                <a:tailEnd/>
              </a:ln>
              <a:solidFill>
                <a:srgbClr val="CC6600"/>
              </a:solidFill>
              <a:effectLst>
                <a:outerShdw dist="45791" dir="2021404" algn="ctr" rotWithShape="0">
                  <a:srgbClr val="9999FF"/>
                </a:outerShdw>
              </a:effectLst>
              <a:latin typeface="Arial Black"/>
              <a:ea typeface="+mn-ea"/>
              <a:cs typeface="+mn-cs"/>
            </a:endParaRP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9" name="8 - TextBox"/>
          <p:cNvSpPr txBox="1"/>
          <p:nvPr/>
        </p:nvSpPr>
        <p:spPr>
          <a:xfrm>
            <a:off x="1785918" y="2714620"/>
            <a:ext cx="6572297" cy="2800767"/>
          </a:xfrm>
          <a:prstGeom prst="rect">
            <a:avLst/>
          </a:prstGeom>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μόνιμου παρασκευάσματος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5643538" y="6457890"/>
            <a:ext cx="3714808" cy="400110"/>
          </a:xfrm>
          <a:prstGeom prst="rect">
            <a:avLst/>
          </a:prstGeom>
          <a:noFill/>
          <a:ln w="9525" algn="ctr">
            <a:noFill/>
            <a:miter lim="800000"/>
            <a:headEnd/>
            <a:tailEnd/>
          </a:ln>
        </p:spPr>
        <p:txBody>
          <a:bodyPr wrap="square">
            <a:spAutoFit/>
          </a:bodyPr>
          <a:lstStyle/>
          <a:p>
            <a:pPr rtl="0" fontAlgn="base">
              <a:spcBef>
                <a:spcPct val="0"/>
              </a:spcBef>
              <a:spcAft>
                <a:spcPct val="0"/>
              </a:spcAft>
            </a:pPr>
            <a:r>
              <a:rPr lang="el-GR" b="1" kern="1200" dirty="0">
                <a:solidFill>
                  <a:srgbClr val="FFFFFF"/>
                </a:solidFill>
                <a:latin typeface="Arial" charset="0"/>
                <a:ea typeface="+mn-ea"/>
                <a:cs typeface="+mn-cs"/>
              </a:rPr>
              <a:t>Επιμέλεια</a:t>
            </a:r>
            <a:r>
              <a:rPr lang="el-GR" b="1" kern="1200" dirty="0" smtClean="0">
                <a:solidFill>
                  <a:srgbClr val="FFFFFF"/>
                </a:solidFill>
                <a:latin typeface="Arial" charset="0"/>
                <a:ea typeface="+mn-ea"/>
                <a:cs typeface="+mn-cs"/>
              </a:rPr>
              <a:t>: </a:t>
            </a:r>
            <a:r>
              <a:rPr lang="el-GR" b="1" kern="1200" dirty="0">
                <a:solidFill>
                  <a:srgbClr val="FFFFFF"/>
                </a:solidFill>
                <a:latin typeface="Arial" charset="0"/>
                <a:ea typeface="+mn-ea"/>
                <a:cs typeface="+mn-cs"/>
              </a:rPr>
              <a:t>Σαμαράς Πασχάλης</a:t>
            </a:r>
            <a:r>
              <a:rPr lang="el-GR" sz="2000" b="1" kern="1200" dirty="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6" name="5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pic>
        <p:nvPicPr>
          <p:cNvPr id="7" name="6 - Εικόνα" descr="anaparagogiko_andras.jpg"/>
          <p:cNvPicPr>
            <a:picLocks noChangeAspect="1"/>
          </p:cNvPicPr>
          <p:nvPr/>
        </p:nvPicPr>
        <p:blipFill>
          <a:blip r:embed="rId3" cstate="email"/>
          <a:srcRect/>
          <a:stretch>
            <a:fillRect/>
          </a:stretch>
        </p:blipFill>
        <p:spPr>
          <a:xfrm>
            <a:off x="1915684" y="1939307"/>
            <a:ext cx="6085340" cy="4347213"/>
          </a:xfrm>
          <a:prstGeom prst="rect">
            <a:avLst/>
          </a:prstGeom>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4706938" y="6416675"/>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a:solidFill>
                  <a:srgbClr val="FFFFFF"/>
                </a:solidFill>
                <a:latin typeface="Arial" charset="0"/>
                <a:ea typeface="+mn-ea"/>
                <a:cs typeface="+mn-cs"/>
              </a:rPr>
              <a:t>Επιμέλεια: Σαμαράς Πασχάλης</a:t>
            </a:r>
            <a:r>
              <a:rPr lang="el-GR" sz="2000" b="1" kern="120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pic>
        <p:nvPicPr>
          <p:cNvPr id="6" name="5 - Εικόνα" descr="tomi_orxeos.jpg"/>
          <p:cNvPicPr>
            <a:picLocks noChangeAspect="1"/>
          </p:cNvPicPr>
          <p:nvPr/>
        </p:nvPicPr>
        <p:blipFill>
          <a:blip r:embed="rId3" cstate="email"/>
          <a:stretch>
            <a:fillRect/>
          </a:stretch>
        </p:blipFill>
        <p:spPr>
          <a:xfrm>
            <a:off x="1142976" y="3714752"/>
            <a:ext cx="3357587" cy="2951022"/>
          </a:xfrm>
          <a:prstGeom prst="rect">
            <a:avLst/>
          </a:prstGeom>
          <a:ln w="88900" cap="sq" cmpd="thickThin">
            <a:solidFill>
              <a:srgbClr val="C00000"/>
            </a:solidFill>
            <a:prstDash val="solid"/>
            <a:miter lim="800000"/>
          </a:ln>
          <a:effectLst>
            <a:innerShdw blurRad="76200">
              <a:srgbClr val="000000"/>
            </a:innerShdw>
          </a:effectLst>
        </p:spPr>
      </p:pic>
      <p:pic>
        <p:nvPicPr>
          <p:cNvPr id="7" name="6 - Εικόνα" descr="sperm-solin-df.jpg"/>
          <p:cNvPicPr>
            <a:picLocks noChangeAspect="1"/>
          </p:cNvPicPr>
          <p:nvPr/>
        </p:nvPicPr>
        <p:blipFill>
          <a:blip r:embed="rId4" cstate="email"/>
          <a:srcRect/>
          <a:stretch>
            <a:fillRect/>
          </a:stretch>
        </p:blipFill>
        <p:spPr>
          <a:xfrm>
            <a:off x="5072066" y="3571876"/>
            <a:ext cx="3286148" cy="2812076"/>
          </a:xfrm>
          <a:prstGeom prst="rect">
            <a:avLst/>
          </a:prstGeom>
          <a:ln w="88900" cap="sq" cmpd="thickThin">
            <a:solidFill>
              <a:srgbClr val="C00000"/>
            </a:solidFill>
            <a:prstDash val="solid"/>
            <a:miter lim="800000"/>
          </a:ln>
          <a:effectLst>
            <a:innerShdw blurRad="76200">
              <a:srgbClr val="000000"/>
            </a:innerShdw>
          </a:effectLst>
        </p:spPr>
      </p:pic>
      <p:sp>
        <p:nvSpPr>
          <p:cNvPr id="8" name="7 - Ορθογώνιο"/>
          <p:cNvSpPr/>
          <p:nvPr/>
        </p:nvSpPr>
        <p:spPr>
          <a:xfrm>
            <a:off x="928662" y="1928802"/>
            <a:ext cx="8072494" cy="1754326"/>
          </a:xfrm>
          <a:prstGeom prst="rect">
            <a:avLst/>
          </a:prstGeom>
        </p:spPr>
        <p:txBody>
          <a:bodyPr wrap="square">
            <a:spAutoFit/>
          </a:bodyPr>
          <a:lstStyle/>
          <a:p>
            <a:r>
              <a:rPr lang="el-GR" dirty="0" smtClean="0"/>
              <a:t>Η διαδικασία της σπερματογένεσης, δηλαδή η παραγωγή σπερματοζωαρίων από σπερματογόνια, γίνεται καλύτερα αντιληπτή από τη μελέτη των διαφόρων σταδίων όπως αυτά παρουσιάζονται σε συνεχόμενες τομές σπερματικών σωληναρίων. Κάποιες φορές ωστόσο, ένα σωληνάριο κόβεται κατά τρόπο τέτοιο που το σύνολο των διαδικασιών μπορεί να παρατηρηθεί κατά μήκος της τομής. </a:t>
            </a:r>
            <a:endParaRPr lang="el-GR" dirty="0"/>
          </a:p>
        </p:txBody>
      </p:sp>
      <p:sp>
        <p:nvSpPr>
          <p:cNvPr id="9" name="8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dirty="0">
                <a:solidFill>
                  <a:srgbClr val="FFFFFF"/>
                </a:solidFill>
                <a:latin typeface="Tahoma" pitchFamily="34" charset="0"/>
                <a:ea typeface="+mn-ea"/>
                <a:cs typeface="+mn-cs"/>
              </a:rPr>
              <a:t>2008 -09</a:t>
            </a:r>
          </a:p>
        </p:txBody>
      </p:sp>
      <p:pic>
        <p:nvPicPr>
          <p:cNvPr id="6" name="5 - Εικόνα" descr="DSC02894.JPG"/>
          <p:cNvPicPr>
            <a:picLocks noChangeAspect="1"/>
          </p:cNvPicPr>
          <p:nvPr/>
        </p:nvPicPr>
        <p:blipFill>
          <a:blip r:embed="rId3" cstate="email"/>
          <a:stretch>
            <a:fillRect/>
          </a:stretch>
        </p:blipFill>
        <p:spPr>
          <a:xfrm rot="16200000">
            <a:off x="3014010" y="2415224"/>
            <a:ext cx="4462876" cy="3347157"/>
          </a:xfrm>
          <a:prstGeom prst="rect">
            <a:avLst/>
          </a:prstGeom>
          <a:ln w="28575">
            <a:solidFill>
              <a:srgbClr val="C00000"/>
            </a:solidFill>
            <a:tailEnd type="arrow"/>
          </a:ln>
        </p:spPr>
      </p:pic>
      <p:pic>
        <p:nvPicPr>
          <p:cNvPr id="7" name="6 - Εικόνα" descr="spermatokitara.jpg"/>
          <p:cNvPicPr>
            <a:picLocks noChangeAspect="1"/>
          </p:cNvPicPr>
          <p:nvPr/>
        </p:nvPicPr>
        <p:blipFill>
          <a:blip r:embed="rId4" cstate="email"/>
          <a:stretch>
            <a:fillRect/>
          </a:stretch>
        </p:blipFill>
        <p:spPr>
          <a:xfrm>
            <a:off x="214282" y="1857364"/>
            <a:ext cx="2514600" cy="4590288"/>
          </a:xfrm>
          <a:prstGeom prst="rect">
            <a:avLst/>
          </a:prstGeom>
        </p:spPr>
      </p:pic>
      <p:cxnSp>
        <p:nvCxnSpPr>
          <p:cNvPr id="9" name="8 - Ευθύγραμμο βέλος σύνδεσης"/>
          <p:cNvCxnSpPr/>
          <p:nvPr/>
        </p:nvCxnSpPr>
        <p:spPr>
          <a:xfrm>
            <a:off x="1643042" y="2357430"/>
            <a:ext cx="2857520" cy="7143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flipV="1">
            <a:off x="1857356" y="2857496"/>
            <a:ext cx="3357586" cy="192882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flipV="1">
            <a:off x="1500166" y="5072074"/>
            <a:ext cx="4929222" cy="107157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flipV="1">
            <a:off x="1714480" y="4714884"/>
            <a:ext cx="2357454" cy="78581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75" name="Text Box 66"/>
          <p:cNvSpPr txBox="1">
            <a:spLocks noChangeArrowheads="1"/>
          </p:cNvSpPr>
          <p:nvPr/>
        </p:nvSpPr>
        <p:spPr bwMode="auto">
          <a:xfrm>
            <a:off x="4887944" y="6386476"/>
            <a:ext cx="4113212" cy="400110"/>
          </a:xfrm>
          <a:prstGeom prst="rect">
            <a:avLst/>
          </a:prstGeom>
          <a:noFill/>
          <a:ln w="9525" algn="ctr">
            <a:noFill/>
            <a:miter lim="800000"/>
            <a:headEnd/>
            <a:tailEnd/>
          </a:ln>
        </p:spPr>
        <p:txBody>
          <a:bodyPr wrap="square">
            <a:spAutoFit/>
          </a:bodyPr>
          <a:lstStyle/>
          <a:p>
            <a:pPr algn="ctr" rtl="0" fontAlgn="base">
              <a:spcBef>
                <a:spcPct val="0"/>
              </a:spcBef>
              <a:spcAft>
                <a:spcPct val="0"/>
              </a:spcAft>
            </a:pPr>
            <a:r>
              <a:rPr lang="el-GR" b="1" kern="1200" dirty="0">
                <a:solidFill>
                  <a:srgbClr val="FFFF00"/>
                </a:solidFill>
                <a:latin typeface="Arial" charset="0"/>
                <a:ea typeface="+mn-ea"/>
                <a:cs typeface="+mn-cs"/>
              </a:rPr>
              <a:t>Επιμέλεια: Σαμαράς Πασχάλης</a:t>
            </a:r>
            <a:r>
              <a:rPr lang="el-GR" sz="2000" b="1" kern="1200" dirty="0">
                <a:solidFill>
                  <a:srgbClr val="FFFF00"/>
                </a:solidFill>
                <a:latin typeface="Arial" charset="0"/>
                <a:ea typeface="+mn-ea"/>
                <a:cs typeface="+mn-cs"/>
              </a:rPr>
              <a:t> </a:t>
            </a:r>
          </a:p>
        </p:txBody>
      </p:sp>
      <p:sp>
        <p:nvSpPr>
          <p:cNvPr id="17" name="16 - Ορθογώνιο"/>
          <p:cNvSpPr/>
          <p:nvPr/>
        </p:nvSpPr>
        <p:spPr>
          <a:xfrm>
            <a:off x="7000892" y="1857364"/>
            <a:ext cx="2000264" cy="3970318"/>
          </a:xfrm>
          <a:prstGeom prst="rect">
            <a:avLst/>
          </a:prstGeom>
        </p:spPr>
        <p:txBody>
          <a:bodyPr wrap="square">
            <a:spAutoFit/>
          </a:bodyPr>
          <a:lstStyle/>
          <a:p>
            <a:endParaRPr lang="el-GR" dirty="0" smtClean="0"/>
          </a:p>
          <a:p>
            <a:r>
              <a:rPr lang="el-GR" dirty="0" smtClean="0"/>
              <a:t>Αυτά </a:t>
            </a:r>
            <a:r>
              <a:rPr lang="el-GR" dirty="0" smtClean="0"/>
              <a:t>διαιρούνται χωρίς διπλασιασμό του DNA, μείωση 2, παράγοντας τις σπερματίδες. Με το χρόνο οι σπερματίδες ολοκληρώνοντας την κυτταρική διαφοροποίηση γίνονται σπερματοζωάρια . </a:t>
            </a:r>
            <a:endParaRPr lang="el-GR" dirty="0"/>
          </a:p>
        </p:txBody>
      </p:sp>
      <p:sp>
        <p:nvSpPr>
          <p:cNvPr id="20" name="19 - TextBox"/>
          <p:cNvSpPr txBox="1"/>
          <p:nvPr/>
        </p:nvSpPr>
        <p:spPr>
          <a:xfrm>
            <a:off x="1000100" y="156969"/>
            <a:ext cx="8143900" cy="1631216"/>
          </a:xfrm>
          <a:prstGeom prst="rect">
            <a:avLst/>
          </a:prstGeom>
          <a:noFill/>
        </p:spPr>
        <p:txBody>
          <a:bodyPr wrap="square" rtlCol="0">
            <a:spAutoFit/>
          </a:bodyPr>
          <a:lstStyle/>
          <a:p>
            <a:r>
              <a:rPr lang="el-GR" sz="2000" dirty="0" smtClean="0"/>
              <a:t>Κάθε όρχις περιέχει σπερματογόνια μερικά από τα οποία διαφοροποιούνται σε πρωτοταγή σπερματοκύτταρα. Η διαίρεση πρωτοταγών σπερματοκυττάρων, μείωση 1, γίνεται με διπλασιασμό του DNA και παραγωγή δύο δευτεροταγών απλοειδών σπερματοκυττάρων, με το μισό αριθμό χρωμοσωμάτων,. </a:t>
            </a:r>
            <a:endParaRPr lang="el-GR" sz="2000"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5102258" y="6286520"/>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dirty="0">
                <a:solidFill>
                  <a:srgbClr val="FFFF00"/>
                </a:solidFill>
                <a:latin typeface="Arial" charset="0"/>
                <a:ea typeface="+mn-ea"/>
                <a:cs typeface="+mn-cs"/>
              </a:rPr>
              <a:t>Επιμέλεια: Σαμαράς Πασχάλης</a:t>
            </a:r>
            <a:r>
              <a:rPr lang="el-GR" sz="2000" b="1" kern="1200" dirty="0">
                <a:solidFill>
                  <a:srgbClr val="FFFF00"/>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8" name="7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pic>
        <p:nvPicPr>
          <p:cNvPr id="9" name="8 - Εικόνα" descr="DSC02936.JPG"/>
          <p:cNvPicPr>
            <a:picLocks noChangeAspect="1"/>
          </p:cNvPicPr>
          <p:nvPr/>
        </p:nvPicPr>
        <p:blipFill>
          <a:blip r:embed="rId3" cstate="email"/>
          <a:srcRect/>
          <a:stretch>
            <a:fillRect/>
          </a:stretch>
        </p:blipFill>
        <p:spPr>
          <a:xfrm>
            <a:off x="1142976" y="2071678"/>
            <a:ext cx="7425350" cy="4071966"/>
          </a:xfrm>
          <a:prstGeom prst="rect">
            <a:avLst/>
          </a:prstGeom>
          <a:ln w="57150">
            <a:solidFill>
              <a:srgbClr val="FF0000"/>
            </a:solidFill>
          </a:ln>
        </p:spPr>
      </p:pic>
      <p:sp>
        <p:nvSpPr>
          <p:cNvPr id="10" name="9 - TextBox"/>
          <p:cNvSpPr txBox="1"/>
          <p:nvPr/>
        </p:nvSpPr>
        <p:spPr>
          <a:xfrm>
            <a:off x="5929322" y="5715016"/>
            <a:ext cx="1866217" cy="369332"/>
          </a:xfrm>
          <a:prstGeom prst="rect">
            <a:avLst/>
          </a:prstGeom>
          <a:noFill/>
        </p:spPr>
        <p:txBody>
          <a:bodyPr wrap="none" rtlCol="0">
            <a:spAutoFit/>
          </a:bodyPr>
          <a:lstStyle/>
          <a:p>
            <a:r>
              <a:rPr lang="el-GR" dirty="0" smtClean="0"/>
              <a:t>σπερματοζωάρια</a:t>
            </a:r>
            <a:endParaRPr lang="el-GR"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155" decel="100000"/>
                                        <p:tgtEl>
                                          <p:spTgt spid="9"/>
                                        </p:tgtEl>
                                      </p:cBhvr>
                                    </p:animEffect>
                                    <p:animScale>
                                      <p:cBhvr>
                                        <p:cTn id="8" dur="1155" decel="100000"/>
                                        <p:tgtEl>
                                          <p:spTgt spid="9"/>
                                        </p:tgtEl>
                                      </p:cBhvr>
                                      <p:from x="10000" y="10000"/>
                                      <p:to x="200000" y="450000"/>
                                    </p:animScale>
                                    <p:animScale>
                                      <p:cBhvr>
                                        <p:cTn id="9" dur="1845" accel="100000" fill="hold">
                                          <p:stCondLst>
                                            <p:cond delay="1155"/>
                                          </p:stCondLst>
                                        </p:cTn>
                                        <p:tgtEl>
                                          <p:spTgt spid="9"/>
                                        </p:tgtEl>
                                      </p:cBhvr>
                                      <p:from x="200000" y="450000"/>
                                      <p:to x="100000" y="100000"/>
                                    </p:animScale>
                                    <p:set>
                                      <p:cBhvr>
                                        <p:cTn id="10" dur="1155" fill="hold"/>
                                        <p:tgtEl>
                                          <p:spTgt spid="9"/>
                                        </p:tgtEl>
                                        <p:attrNameLst>
                                          <p:attrName>ppt_x</p:attrName>
                                        </p:attrNameLst>
                                      </p:cBhvr>
                                      <p:to>
                                        <p:strVal val="(0.5)"/>
                                      </p:to>
                                    </p:set>
                                    <p:anim from="(0.5)" to="(#ppt_x)" calcmode="lin" valueType="num">
                                      <p:cBhvr>
                                        <p:cTn id="11" dur="1845" accel="100000" fill="hold">
                                          <p:stCondLst>
                                            <p:cond delay="1155"/>
                                          </p:stCondLst>
                                        </p:cTn>
                                        <p:tgtEl>
                                          <p:spTgt spid="9"/>
                                        </p:tgtEl>
                                        <p:attrNameLst>
                                          <p:attrName>ppt_x</p:attrName>
                                        </p:attrNameLst>
                                      </p:cBhvr>
                                    </p:anim>
                                    <p:set>
                                      <p:cBhvr>
                                        <p:cTn id="12" dur="1155" fill="hold"/>
                                        <p:tgtEl>
                                          <p:spTgt spid="9"/>
                                        </p:tgtEl>
                                        <p:attrNameLst>
                                          <p:attrName>ppt_y</p:attrName>
                                        </p:attrNameLst>
                                      </p:cBhvr>
                                      <p:to>
                                        <p:strVal val="(#ppt_y+0.4)"/>
                                      </p:to>
                                    </p:set>
                                    <p:anim from="(#ppt_y+0.4)" to="(#ppt_y)" calcmode="lin" valueType="num">
                                      <p:cBhvr>
                                        <p:cTn id="13" dur="1845" accel="100000" fill="hold">
                                          <p:stCondLst>
                                            <p:cond delay="1155"/>
                                          </p:stCondLst>
                                        </p:cTn>
                                        <p:tgtEl>
                                          <p:spTgt spid="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4706938" y="6416675"/>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a:solidFill>
                  <a:srgbClr val="FFFFFF"/>
                </a:solidFill>
                <a:latin typeface="Arial" charset="0"/>
                <a:ea typeface="+mn-ea"/>
                <a:cs typeface="+mn-cs"/>
              </a:rPr>
              <a:t>Επιμέλεια: Σαμαράς Πασχάλης</a:t>
            </a:r>
            <a:r>
              <a:rPr lang="el-GR" sz="2000" b="1" kern="120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pic>
        <p:nvPicPr>
          <p:cNvPr id="5" name="4 - Εικόνα" descr="DSC02900.JPG"/>
          <p:cNvPicPr>
            <a:picLocks noChangeAspect="1"/>
          </p:cNvPicPr>
          <p:nvPr/>
        </p:nvPicPr>
        <p:blipFill>
          <a:blip r:embed="rId3" cstate="email"/>
          <a:srcRect/>
          <a:stretch>
            <a:fillRect/>
          </a:stretch>
        </p:blipFill>
        <p:spPr>
          <a:xfrm>
            <a:off x="4643438" y="3500438"/>
            <a:ext cx="4159535" cy="2928958"/>
          </a:xfrm>
          <a:prstGeom prst="rect">
            <a:avLst/>
          </a:prstGeom>
          <a:ln w="57150">
            <a:solidFill>
              <a:srgbClr val="FF0000"/>
            </a:solidFill>
          </a:ln>
        </p:spPr>
      </p:pic>
      <p:sp>
        <p:nvSpPr>
          <p:cNvPr id="7" name="6 - TextBox"/>
          <p:cNvSpPr txBox="1"/>
          <p:nvPr/>
        </p:nvSpPr>
        <p:spPr>
          <a:xfrm>
            <a:off x="214282" y="285728"/>
            <a:ext cx="545790" cy="4929222"/>
          </a:xfrm>
          <a:prstGeom prst="rect">
            <a:avLst/>
          </a:prstGeom>
          <a:noFill/>
        </p:spPr>
        <p:txBody>
          <a:bodyPr vert="wordArtVert" wrap="square" rtlCol="0">
            <a:spAutoFit/>
          </a:bodyPr>
          <a:lstStyle/>
          <a:p>
            <a:r>
              <a:rPr lang="el-GR" sz="2000" dirty="0" smtClean="0"/>
              <a:t>ΕΚΦΕ ΣΕΡΡΩΝ</a:t>
            </a:r>
            <a:endParaRPr lang="el-GR" sz="2000" dirty="0"/>
          </a:p>
        </p:txBody>
      </p:sp>
      <p:pic>
        <p:nvPicPr>
          <p:cNvPr id="8" name="7 - Εικόνα" descr="DSC02936.JPG"/>
          <p:cNvPicPr>
            <a:picLocks noChangeAspect="1"/>
          </p:cNvPicPr>
          <p:nvPr/>
        </p:nvPicPr>
        <p:blipFill>
          <a:blip r:embed="rId4" cstate="email"/>
          <a:srcRect/>
          <a:stretch>
            <a:fillRect/>
          </a:stretch>
        </p:blipFill>
        <p:spPr>
          <a:xfrm>
            <a:off x="1142976" y="1928802"/>
            <a:ext cx="4429156" cy="2428892"/>
          </a:xfrm>
          <a:prstGeom prst="rect">
            <a:avLst/>
          </a:prstGeom>
          <a:ln w="57150">
            <a:solidFill>
              <a:srgbClr val="FF0000"/>
            </a:solidFill>
          </a:ln>
        </p:spPr>
      </p:pic>
      <p:sp>
        <p:nvSpPr>
          <p:cNvPr id="10" name="9 - TextBox"/>
          <p:cNvSpPr txBox="1"/>
          <p:nvPr/>
        </p:nvSpPr>
        <p:spPr>
          <a:xfrm>
            <a:off x="6429388" y="3071810"/>
            <a:ext cx="1768433" cy="400110"/>
          </a:xfrm>
          <a:prstGeom prst="rect">
            <a:avLst/>
          </a:prstGeom>
          <a:noFill/>
        </p:spPr>
        <p:txBody>
          <a:bodyPr wrap="none" rtlCol="0">
            <a:spAutoFit/>
          </a:bodyPr>
          <a:lstStyle/>
          <a:p>
            <a:r>
              <a:rPr lang="el-GR" dirty="0" smtClean="0"/>
              <a:t>Τομή </a:t>
            </a:r>
            <a:r>
              <a:rPr lang="el-GR" sz="2000" dirty="0" smtClean="0"/>
              <a:t>ωοθήκης</a:t>
            </a:r>
            <a:endParaRPr lang="el-GR" dirty="0"/>
          </a:p>
        </p:txBody>
      </p:sp>
      <p:sp>
        <p:nvSpPr>
          <p:cNvPr id="11" name="10 - TextBox"/>
          <p:cNvSpPr txBox="1"/>
          <p:nvPr/>
        </p:nvSpPr>
        <p:spPr>
          <a:xfrm>
            <a:off x="6357950" y="5857892"/>
            <a:ext cx="1357322" cy="400110"/>
          </a:xfrm>
          <a:prstGeom prst="rect">
            <a:avLst/>
          </a:prstGeom>
          <a:noFill/>
        </p:spPr>
        <p:txBody>
          <a:bodyPr wrap="square" rtlCol="0">
            <a:spAutoFit/>
          </a:bodyPr>
          <a:lstStyle/>
          <a:p>
            <a:r>
              <a:rPr lang="el-GR" sz="2000" dirty="0" smtClean="0"/>
              <a:t>ωάριο</a:t>
            </a:r>
            <a:endParaRPr lang="el-GR" sz="2000" dirty="0"/>
          </a:p>
        </p:txBody>
      </p:sp>
      <p:cxnSp>
        <p:nvCxnSpPr>
          <p:cNvPr id="13" name="12 - Ευθύγραμμο βέλος σύνδεσης"/>
          <p:cNvCxnSpPr/>
          <p:nvPr/>
        </p:nvCxnSpPr>
        <p:spPr>
          <a:xfrm rot="5400000" flipH="1" flipV="1">
            <a:off x="6536545" y="5536421"/>
            <a:ext cx="714380" cy="7143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13 - TextBox"/>
          <p:cNvSpPr txBox="1"/>
          <p:nvPr/>
        </p:nvSpPr>
        <p:spPr>
          <a:xfrm>
            <a:off x="2071670" y="4500570"/>
            <a:ext cx="1859805" cy="369332"/>
          </a:xfrm>
          <a:prstGeom prst="rect">
            <a:avLst/>
          </a:prstGeom>
          <a:noFill/>
        </p:spPr>
        <p:txBody>
          <a:bodyPr wrap="none" rtlCol="0">
            <a:spAutoFit/>
          </a:bodyPr>
          <a:lstStyle/>
          <a:p>
            <a:r>
              <a:rPr lang="el-GR" dirty="0" smtClean="0"/>
              <a:t>Σπερματοζωάρια</a:t>
            </a:r>
            <a:endParaRPr lang="el-GR" dirty="0"/>
          </a:p>
        </p:txBody>
      </p:sp>
      <p:sp>
        <p:nvSpPr>
          <p:cNvPr id="12" name="11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par>
                          <p:cTn id="14" fill="hold">
                            <p:stCondLst>
                              <p:cond delay="2000"/>
                            </p:stCondLst>
                            <p:childTnLst>
                              <p:par>
                                <p:cTn id="15" presetID="51"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155" decel="100000"/>
                                        <p:tgtEl>
                                          <p:spTgt spid="8"/>
                                        </p:tgtEl>
                                      </p:cBhvr>
                                    </p:animEffect>
                                    <p:animScale>
                                      <p:cBhvr>
                                        <p:cTn id="18" dur="1155" decel="100000"/>
                                        <p:tgtEl>
                                          <p:spTgt spid="8"/>
                                        </p:tgtEl>
                                      </p:cBhvr>
                                      <p:from x="10000" y="10000"/>
                                      <p:to x="200000" y="450000"/>
                                    </p:animScale>
                                    <p:animScale>
                                      <p:cBhvr>
                                        <p:cTn id="19" dur="1845" accel="100000" fill="hold">
                                          <p:stCondLst>
                                            <p:cond delay="1155"/>
                                          </p:stCondLst>
                                        </p:cTn>
                                        <p:tgtEl>
                                          <p:spTgt spid="8"/>
                                        </p:tgtEl>
                                      </p:cBhvr>
                                      <p:from x="200000" y="450000"/>
                                      <p:to x="100000" y="100000"/>
                                    </p:animScale>
                                    <p:set>
                                      <p:cBhvr>
                                        <p:cTn id="20" dur="1155" fill="hold"/>
                                        <p:tgtEl>
                                          <p:spTgt spid="8"/>
                                        </p:tgtEl>
                                        <p:attrNameLst>
                                          <p:attrName>ppt_x</p:attrName>
                                        </p:attrNameLst>
                                      </p:cBhvr>
                                      <p:to>
                                        <p:strVal val="(0.5)"/>
                                      </p:to>
                                    </p:set>
                                    <p:anim from="(0.5)" to="(#ppt_x)" calcmode="lin" valueType="num">
                                      <p:cBhvr>
                                        <p:cTn id="21" dur="1845" accel="100000" fill="hold">
                                          <p:stCondLst>
                                            <p:cond delay="1155"/>
                                          </p:stCondLst>
                                        </p:cTn>
                                        <p:tgtEl>
                                          <p:spTgt spid="8"/>
                                        </p:tgtEl>
                                        <p:attrNameLst>
                                          <p:attrName>ppt_x</p:attrName>
                                        </p:attrNameLst>
                                      </p:cBhvr>
                                    </p:anim>
                                    <p:set>
                                      <p:cBhvr>
                                        <p:cTn id="22" dur="1155" fill="hold"/>
                                        <p:tgtEl>
                                          <p:spTgt spid="8"/>
                                        </p:tgtEl>
                                        <p:attrNameLst>
                                          <p:attrName>ppt_y</p:attrName>
                                        </p:attrNameLst>
                                      </p:cBhvr>
                                      <p:to>
                                        <p:strVal val="(#ppt_y+0.4)"/>
                                      </p:to>
                                    </p:set>
                                    <p:anim from="(#ppt_y+0.4)" to="(#ppt_y)" calcmode="lin" valueType="num">
                                      <p:cBhvr>
                                        <p:cTn id="23" dur="1845" accel="100000" fill="hold">
                                          <p:stCondLst>
                                            <p:cond delay="1155"/>
                                          </p:stCondLst>
                                        </p:cTn>
                                        <p:tgtEl>
                                          <p:spTgt spid="8"/>
                                        </p:tgtEl>
                                        <p:attrNameLst>
                                          <p:attrName>ppt_y</p:attrName>
                                        </p:attrNameLst>
                                      </p:cBhvr>
                                    </p:anim>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childTnLst>
                                </p:cTn>
                              </p:par>
                              <p:par>
                                <p:cTn id="27" presetID="10"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childTnLst>
                          </p:cTn>
                        </p:par>
                        <p:par>
                          <p:cTn id="33" fill="hold">
                            <p:stCondLst>
                              <p:cond delay="5000"/>
                            </p:stCondLst>
                            <p:childTnLst>
                              <p:par>
                                <p:cTn id="34" presetID="10"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5102258" y="6286520"/>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dirty="0">
                <a:solidFill>
                  <a:srgbClr val="FFFF00"/>
                </a:solidFill>
                <a:latin typeface="Arial" charset="0"/>
                <a:ea typeface="+mn-ea"/>
                <a:cs typeface="+mn-cs"/>
              </a:rPr>
              <a:t>Επιμέλεια: Σαμαράς Πασχάλης</a:t>
            </a:r>
            <a:r>
              <a:rPr lang="el-GR" sz="2000" b="1" kern="1200" dirty="0">
                <a:solidFill>
                  <a:srgbClr val="FFFF00"/>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pic>
        <p:nvPicPr>
          <p:cNvPr id="6" name="5 - Εικόνα" descr="stadia_oogenesis.jpg"/>
          <p:cNvPicPr>
            <a:picLocks noChangeAspect="1"/>
          </p:cNvPicPr>
          <p:nvPr/>
        </p:nvPicPr>
        <p:blipFill>
          <a:blip r:embed="rId3" cstate="email"/>
          <a:stretch>
            <a:fillRect/>
          </a:stretch>
        </p:blipFill>
        <p:spPr>
          <a:xfrm>
            <a:off x="959339" y="2071678"/>
            <a:ext cx="3979952" cy="3929090"/>
          </a:xfrm>
          <a:prstGeom prst="rect">
            <a:avLst/>
          </a:prstGeom>
          <a:ln w="88900" cap="sq" cmpd="thickThin">
            <a:solidFill>
              <a:srgbClr val="C00000"/>
            </a:solidFill>
            <a:prstDash val="solid"/>
            <a:miter lim="800000"/>
          </a:ln>
          <a:effectLst>
            <a:innerShdw blurRad="76200">
              <a:srgbClr val="000000"/>
            </a:innerShdw>
          </a:effectLst>
        </p:spPr>
      </p:pic>
      <p:pic>
        <p:nvPicPr>
          <p:cNvPr id="7" name="6 - Εικόνα" descr="sadia_spermatogenesis.jpg"/>
          <p:cNvPicPr>
            <a:picLocks noChangeAspect="1"/>
          </p:cNvPicPr>
          <p:nvPr/>
        </p:nvPicPr>
        <p:blipFill>
          <a:blip r:embed="rId4" cstate="email"/>
          <a:stretch>
            <a:fillRect/>
          </a:stretch>
        </p:blipFill>
        <p:spPr>
          <a:xfrm>
            <a:off x="5143504" y="2071678"/>
            <a:ext cx="3811803" cy="3929090"/>
          </a:xfrm>
          <a:prstGeom prst="rect">
            <a:avLst/>
          </a:prstGeom>
          <a:ln w="88900" cap="sq" cmpd="thickThin">
            <a:solidFill>
              <a:srgbClr val="C00000"/>
            </a:solidFill>
            <a:prstDash val="solid"/>
            <a:miter lim="800000"/>
          </a:ln>
          <a:effectLst>
            <a:innerShdw blurRad="76200">
              <a:srgbClr val="000000"/>
            </a:innerShdw>
          </a:effectLst>
        </p:spPr>
      </p:pic>
      <p:sp>
        <p:nvSpPr>
          <p:cNvPr id="8" name="7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6" name="5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pic>
        <p:nvPicPr>
          <p:cNvPr id="5" name="4 - Εικόνα" descr="anaparagogiko_gynaika.jpg"/>
          <p:cNvPicPr>
            <a:picLocks noChangeAspect="1"/>
          </p:cNvPicPr>
          <p:nvPr/>
        </p:nvPicPr>
        <p:blipFill>
          <a:blip r:embed="rId3" cstate="email"/>
          <a:srcRect/>
          <a:stretch>
            <a:fillRect/>
          </a:stretch>
        </p:blipFill>
        <p:spPr>
          <a:xfrm>
            <a:off x="1714479" y="1919979"/>
            <a:ext cx="6572297" cy="4723731"/>
          </a:xfrm>
          <a:prstGeom prst="rect">
            <a:avLst/>
          </a:prstGeom>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9" name="8 - Ορθογώνιο"/>
          <p:cNvSpPr/>
          <p:nvPr/>
        </p:nvSpPr>
        <p:spPr>
          <a:xfrm>
            <a:off x="3929058" y="1769828"/>
            <a:ext cx="5214942" cy="5016758"/>
          </a:xfrm>
          <a:prstGeom prst="rect">
            <a:avLst/>
          </a:prstGeom>
        </p:spPr>
        <p:txBody>
          <a:bodyPr wrap="square">
            <a:spAutoFit/>
          </a:bodyPr>
          <a:lstStyle/>
          <a:p>
            <a:r>
              <a:rPr lang="el-GR" sz="2000" dirty="0" smtClean="0"/>
              <a:t>Τα ωοθυλάκια είναι η βασική λειτουργική μονάδα της ωοθήκης και αποτελούνται από ένα ωοκύτταρο που περιβάλλεται από</a:t>
            </a:r>
          </a:p>
          <a:p>
            <a:r>
              <a:rPr lang="el-GR" sz="2000" dirty="0" smtClean="0"/>
              <a:t>τα </a:t>
            </a:r>
            <a:r>
              <a:rPr lang="el-GR" sz="2000" dirty="0" err="1" smtClean="0"/>
              <a:t>ωοθυλακιακά</a:t>
            </a:r>
            <a:r>
              <a:rPr lang="el-GR" sz="2000" dirty="0" smtClean="0"/>
              <a:t> κύτταρα. Όλα τα ωοκύτταρα στην ωοθήκη έχουν παραχθεί με μιτώσεις </a:t>
            </a:r>
            <a:r>
              <a:rPr lang="el-GR" sz="2000" dirty="0" err="1" smtClean="0"/>
              <a:t>ωογονίων</a:t>
            </a:r>
            <a:r>
              <a:rPr lang="el-GR" sz="2000" dirty="0" smtClean="0"/>
              <a:t> κατά την εμβρυϊκή ζωή.</a:t>
            </a:r>
          </a:p>
          <a:p>
            <a:r>
              <a:rPr lang="el-GR" sz="2000" dirty="0" smtClean="0"/>
              <a:t>Μετά τη γέννηση δεν υπάρχουν πλέον </a:t>
            </a:r>
            <a:r>
              <a:rPr lang="el-GR" sz="2000" dirty="0" err="1" smtClean="0"/>
              <a:t>ωογόνια</a:t>
            </a:r>
            <a:r>
              <a:rPr lang="el-GR" sz="2000" dirty="0" smtClean="0"/>
              <a:t> παρά μόνον πολλές χιλιάδες πρωτοταγή ωοκύτταρα που έχουν εισέλθει </a:t>
            </a:r>
            <a:r>
              <a:rPr lang="el-GR" sz="2000" dirty="0" smtClean="0"/>
              <a:t>στη μείωση </a:t>
            </a:r>
            <a:r>
              <a:rPr lang="el-GR" sz="2000" dirty="0" smtClean="0"/>
              <a:t>και έχουν σταματήσει στην πρόφαση της μείωσης 1, αναμένοντας μέσα στο </a:t>
            </a:r>
            <a:r>
              <a:rPr lang="el-GR" sz="2000" dirty="0" smtClean="0"/>
              <a:t>ωοθυλάκιο </a:t>
            </a:r>
            <a:r>
              <a:rPr lang="el-GR" sz="2000" dirty="0" smtClean="0"/>
              <a:t>για να αναπτυχθούν. Κατά</a:t>
            </a:r>
          </a:p>
          <a:p>
            <a:r>
              <a:rPr lang="el-GR" sz="2000" dirty="0" smtClean="0"/>
              <a:t>τη γόνιμη ζωή της γυναίκας, 12ο έως 45ο περίπου έτος, θα ωριμάσουν μερικές εκατοντάδες </a:t>
            </a:r>
            <a:r>
              <a:rPr lang="el-GR" sz="2000" dirty="0" smtClean="0"/>
              <a:t>ωοθυλάκια, </a:t>
            </a:r>
            <a:r>
              <a:rPr lang="el-GR" sz="2000" dirty="0" smtClean="0"/>
              <a:t>ενώ τα υπόλοιπα</a:t>
            </a:r>
          </a:p>
          <a:p>
            <a:r>
              <a:rPr lang="el-GR" sz="2000" dirty="0" smtClean="0"/>
              <a:t>θα ατροφήσουν και θα εξαφανιστούν.</a:t>
            </a:r>
            <a:endParaRPr lang="el-GR" sz="2000" dirty="0"/>
          </a:p>
        </p:txBody>
      </p:sp>
      <p:sp>
        <p:nvSpPr>
          <p:cNvPr id="7" name="6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pic>
        <p:nvPicPr>
          <p:cNvPr id="10" name="9 - Εικόνα" descr="DSC02897_resize.JPG"/>
          <p:cNvPicPr>
            <a:picLocks noChangeAspect="1"/>
          </p:cNvPicPr>
          <p:nvPr/>
        </p:nvPicPr>
        <p:blipFill>
          <a:blip r:embed="rId3" cstate="email">
            <a:lum bright="-10000" contrast="20000"/>
          </a:blip>
          <a:stretch>
            <a:fillRect/>
          </a:stretch>
        </p:blipFill>
        <p:spPr>
          <a:xfrm rot="16200000">
            <a:off x="31472" y="2611678"/>
            <a:ext cx="4320000" cy="3240000"/>
          </a:xfrm>
          <a:prstGeom prst="rect">
            <a:avLst/>
          </a:prstGeom>
        </p:spPr>
      </p:pic>
      <p:cxnSp>
        <p:nvCxnSpPr>
          <p:cNvPr id="12" name="11 - Ευθύγραμμο βέλος σύνδεσης"/>
          <p:cNvCxnSpPr/>
          <p:nvPr/>
        </p:nvCxnSpPr>
        <p:spPr>
          <a:xfrm rot="10800000">
            <a:off x="2214546" y="3500438"/>
            <a:ext cx="3714776" cy="235745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rot="10800000">
            <a:off x="2714612" y="4714884"/>
            <a:ext cx="3214710" cy="114300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 Box 66"/>
          <p:cNvSpPr txBox="1">
            <a:spLocks noChangeArrowheads="1"/>
          </p:cNvSpPr>
          <p:nvPr/>
        </p:nvSpPr>
        <p:spPr bwMode="auto">
          <a:xfrm>
            <a:off x="928662" y="6038040"/>
            <a:ext cx="2436830" cy="677108"/>
          </a:xfrm>
          <a:prstGeom prst="rect">
            <a:avLst/>
          </a:prstGeom>
          <a:noFill/>
          <a:ln w="9525" algn="ctr">
            <a:noFill/>
            <a:miter lim="800000"/>
            <a:headEnd/>
            <a:tailEnd/>
          </a:ln>
        </p:spPr>
        <p:txBody>
          <a:bodyPr wrap="square">
            <a:spAutoFit/>
          </a:bodyPr>
          <a:lstStyle/>
          <a:p>
            <a:pPr rtl="0" fontAlgn="base">
              <a:spcBef>
                <a:spcPct val="0"/>
              </a:spcBef>
              <a:spcAft>
                <a:spcPct val="0"/>
              </a:spcAft>
            </a:pPr>
            <a:r>
              <a:rPr lang="el-GR" b="1" kern="1200" dirty="0">
                <a:solidFill>
                  <a:srgbClr val="FFFF00"/>
                </a:solidFill>
                <a:latin typeface="Arial" charset="0"/>
                <a:ea typeface="+mn-ea"/>
                <a:cs typeface="+mn-cs"/>
              </a:rPr>
              <a:t>Επιμέλεια</a:t>
            </a:r>
            <a:r>
              <a:rPr lang="el-GR" b="1" kern="1200" dirty="0" smtClean="0">
                <a:solidFill>
                  <a:srgbClr val="FFFF00"/>
                </a:solidFill>
                <a:latin typeface="Arial" charset="0"/>
                <a:ea typeface="+mn-ea"/>
                <a:cs typeface="+mn-cs"/>
              </a:rPr>
              <a:t>:</a:t>
            </a:r>
          </a:p>
          <a:p>
            <a:pPr rtl="0" fontAlgn="base">
              <a:spcBef>
                <a:spcPct val="0"/>
              </a:spcBef>
              <a:spcAft>
                <a:spcPct val="0"/>
              </a:spcAft>
            </a:pPr>
            <a:r>
              <a:rPr lang="el-GR" b="1" kern="1200" dirty="0" smtClean="0">
                <a:solidFill>
                  <a:srgbClr val="FFFF00"/>
                </a:solidFill>
                <a:latin typeface="Arial" charset="0"/>
                <a:ea typeface="+mn-ea"/>
                <a:cs typeface="+mn-cs"/>
              </a:rPr>
              <a:t> </a:t>
            </a:r>
            <a:r>
              <a:rPr lang="el-GR" b="1" kern="1200" dirty="0">
                <a:solidFill>
                  <a:srgbClr val="FFFF00"/>
                </a:solidFill>
                <a:latin typeface="Arial" charset="0"/>
                <a:ea typeface="+mn-ea"/>
                <a:cs typeface="+mn-cs"/>
              </a:rPr>
              <a:t>Σαμαράς Πασχάλης</a:t>
            </a:r>
            <a:r>
              <a:rPr lang="el-GR" sz="2000" b="1" kern="1200" dirty="0">
                <a:solidFill>
                  <a:srgbClr val="FFFF00"/>
                </a:solidFill>
                <a:latin typeface="Arial" charset="0"/>
                <a:ea typeface="+mn-ea"/>
                <a:cs typeface="+mn-cs"/>
              </a:rPr>
              <a:t> </a:t>
            </a:r>
          </a:p>
        </p:txBody>
      </p:sp>
      <p:cxnSp>
        <p:nvCxnSpPr>
          <p:cNvPr id="23" name="22 - Ευθύγραμμο βέλος σύνδεσης"/>
          <p:cNvCxnSpPr/>
          <p:nvPr/>
        </p:nvCxnSpPr>
        <p:spPr>
          <a:xfrm rot="5400000">
            <a:off x="3321835" y="4893479"/>
            <a:ext cx="1071570" cy="285752"/>
          </a:xfrm>
          <a:prstGeom prst="straightConnector1">
            <a:avLst/>
          </a:prstGeom>
          <a:ln w="9525">
            <a:solidFill>
              <a:schemeClr val="bg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rot="16200000" flipV="1">
            <a:off x="3107521" y="3536157"/>
            <a:ext cx="1285884" cy="500066"/>
          </a:xfrm>
          <a:prstGeom prst="straightConnector1">
            <a:avLst/>
          </a:prstGeom>
          <a:ln>
            <a:solidFill>
              <a:schemeClr val="bg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28 - Ευθύγραμμο βέλος σύνδεσης"/>
          <p:cNvCxnSpPr/>
          <p:nvPr/>
        </p:nvCxnSpPr>
        <p:spPr>
          <a:xfrm rot="10800000" flipV="1">
            <a:off x="2357422" y="2643182"/>
            <a:ext cx="2214578" cy="17145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4706938" y="6416675"/>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a:solidFill>
                  <a:srgbClr val="FFFFFF"/>
                </a:solidFill>
                <a:latin typeface="Arial" charset="0"/>
                <a:ea typeface="+mn-ea"/>
                <a:cs typeface="+mn-cs"/>
              </a:rPr>
              <a:t>Επιμέλεια: Σαμαράς Πασχάλης</a:t>
            </a:r>
            <a:r>
              <a:rPr lang="el-GR" sz="2000" b="1" kern="120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5" name="4 - Ορθογώνιο"/>
          <p:cNvSpPr/>
          <p:nvPr/>
        </p:nvSpPr>
        <p:spPr>
          <a:xfrm>
            <a:off x="4357686" y="1928802"/>
            <a:ext cx="4572000" cy="3785652"/>
          </a:xfrm>
          <a:prstGeom prst="rect">
            <a:avLst/>
          </a:prstGeom>
        </p:spPr>
        <p:txBody>
          <a:bodyPr wrap="square">
            <a:spAutoFit/>
          </a:bodyPr>
          <a:lstStyle/>
          <a:p>
            <a:r>
              <a:rPr lang="el-GR" sz="2400" dirty="0" smtClean="0"/>
              <a:t>Κάθε αρχέγονο ωοθυλάκιο αποτελείται από ένα πρωτοταγές ωοκύτταρο που περιβάλλεται από πλήθος </a:t>
            </a:r>
            <a:r>
              <a:rPr lang="el-GR" sz="2400" dirty="0" err="1" smtClean="0"/>
              <a:t>ωοθυλακιακών</a:t>
            </a:r>
            <a:r>
              <a:rPr lang="el-GR" sz="2400" dirty="0" smtClean="0"/>
              <a:t> κυττάρων. Καθώς το ωοθυλάκιο αναπτύσσεται, τα </a:t>
            </a:r>
            <a:r>
              <a:rPr lang="el-GR" sz="2400" dirty="0" err="1" smtClean="0"/>
              <a:t>ωοθυλακιακά</a:t>
            </a:r>
            <a:r>
              <a:rPr lang="el-GR" sz="2400" dirty="0" smtClean="0"/>
              <a:t> κύτταρα σχηματίζουν ένα εξωτερικό περίβλημα που ονομάζεται θήκη του ωοθυλακίου. </a:t>
            </a:r>
            <a:endParaRPr lang="el-GR" sz="2400" dirty="0"/>
          </a:p>
        </p:txBody>
      </p:sp>
      <p:pic>
        <p:nvPicPr>
          <p:cNvPr id="6" name="5 - Εικόνα" descr="DSC02933.jpg"/>
          <p:cNvPicPr>
            <a:picLocks noChangeAspect="1"/>
          </p:cNvPicPr>
          <p:nvPr/>
        </p:nvPicPr>
        <p:blipFill>
          <a:blip r:embed="rId3" cstate="email"/>
          <a:stretch>
            <a:fillRect/>
          </a:stretch>
        </p:blipFill>
        <p:spPr>
          <a:xfrm rot="16200000">
            <a:off x="625051" y="2518166"/>
            <a:ext cx="4143404" cy="3107553"/>
          </a:xfrm>
          <a:prstGeom prst="rect">
            <a:avLst/>
          </a:prstGeom>
        </p:spPr>
      </p:pic>
      <p:sp>
        <p:nvSpPr>
          <p:cNvPr id="8" name="7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cxnSp>
        <p:nvCxnSpPr>
          <p:cNvPr id="14" name="13 - Ευθύγραμμο βέλος σύνδεσης"/>
          <p:cNvCxnSpPr/>
          <p:nvPr/>
        </p:nvCxnSpPr>
        <p:spPr>
          <a:xfrm rot="10800000">
            <a:off x="3571868" y="4500570"/>
            <a:ext cx="785818" cy="64294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6429388" y="6000768"/>
            <a:ext cx="2436830" cy="677108"/>
          </a:xfrm>
          <a:prstGeom prst="rect">
            <a:avLst/>
          </a:prstGeom>
          <a:noFill/>
          <a:ln w="9525" algn="ctr">
            <a:noFill/>
            <a:miter lim="800000"/>
            <a:headEnd/>
            <a:tailEnd/>
          </a:ln>
        </p:spPr>
        <p:txBody>
          <a:bodyPr wrap="square">
            <a:spAutoFit/>
          </a:bodyPr>
          <a:lstStyle/>
          <a:p>
            <a:pPr rtl="0" fontAlgn="base">
              <a:spcBef>
                <a:spcPct val="0"/>
              </a:spcBef>
              <a:spcAft>
                <a:spcPct val="0"/>
              </a:spcAft>
            </a:pPr>
            <a:r>
              <a:rPr lang="el-GR" b="1" kern="1200" dirty="0">
                <a:solidFill>
                  <a:srgbClr val="FFFFFF"/>
                </a:solidFill>
                <a:latin typeface="Arial" charset="0"/>
                <a:ea typeface="+mn-ea"/>
                <a:cs typeface="+mn-cs"/>
              </a:rPr>
              <a:t>Επιμέλεια</a:t>
            </a:r>
            <a:r>
              <a:rPr lang="el-GR" b="1" kern="1200" dirty="0" smtClean="0">
                <a:solidFill>
                  <a:srgbClr val="FFFFFF"/>
                </a:solidFill>
                <a:latin typeface="Arial" charset="0"/>
                <a:ea typeface="+mn-ea"/>
                <a:cs typeface="+mn-cs"/>
              </a:rPr>
              <a:t>:</a:t>
            </a:r>
          </a:p>
          <a:p>
            <a:pPr rtl="0" fontAlgn="base">
              <a:spcBef>
                <a:spcPct val="0"/>
              </a:spcBef>
              <a:spcAft>
                <a:spcPct val="0"/>
              </a:spcAft>
            </a:pPr>
            <a:r>
              <a:rPr lang="el-GR" b="1" kern="1200" dirty="0" smtClean="0">
                <a:solidFill>
                  <a:srgbClr val="FFFFFF"/>
                </a:solidFill>
                <a:latin typeface="Arial" charset="0"/>
                <a:ea typeface="+mn-ea"/>
                <a:cs typeface="+mn-cs"/>
              </a:rPr>
              <a:t> </a:t>
            </a:r>
            <a:r>
              <a:rPr lang="el-GR" b="1" kern="1200" dirty="0">
                <a:solidFill>
                  <a:srgbClr val="FFFFFF"/>
                </a:solidFill>
                <a:latin typeface="Arial" charset="0"/>
                <a:ea typeface="+mn-ea"/>
                <a:cs typeface="+mn-cs"/>
              </a:rPr>
              <a:t>Σαμαράς Πασχάλης</a:t>
            </a:r>
            <a:r>
              <a:rPr lang="el-GR" sz="2000" b="1" kern="1200" dirty="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6" name="5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
        <p:nvSpPr>
          <p:cNvPr id="5" name="4 - Ορθογώνιο"/>
          <p:cNvSpPr/>
          <p:nvPr/>
        </p:nvSpPr>
        <p:spPr>
          <a:xfrm>
            <a:off x="4286248" y="1928802"/>
            <a:ext cx="4572000" cy="3477875"/>
          </a:xfrm>
          <a:prstGeom prst="rect">
            <a:avLst/>
          </a:prstGeom>
        </p:spPr>
        <p:txBody>
          <a:bodyPr>
            <a:spAutoFit/>
          </a:bodyPr>
          <a:lstStyle/>
          <a:p>
            <a:r>
              <a:rPr lang="el-GR" sz="2000" dirty="0" smtClean="0"/>
              <a:t>Στη συνέχεια και ενώ τα </a:t>
            </a:r>
            <a:r>
              <a:rPr lang="el-GR" sz="2000" dirty="0" err="1" smtClean="0"/>
              <a:t>ωοθυλακιακά</a:t>
            </a:r>
            <a:r>
              <a:rPr lang="el-GR" sz="2000" dirty="0" smtClean="0"/>
              <a:t> κύτταρα αυξάνονται, το ωάριο μεγαλώνει και αποκτά ένα βασικό υμένα που ονομάζεται </a:t>
            </a:r>
            <a:r>
              <a:rPr lang="el-GR" sz="2000" dirty="0" smtClean="0">
                <a:solidFill>
                  <a:srgbClr val="FFFF00"/>
                </a:solidFill>
              </a:rPr>
              <a:t>διαφανής ζώνη </a:t>
            </a:r>
            <a:r>
              <a:rPr lang="el-GR" sz="2000" dirty="0" smtClean="0"/>
              <a:t>και το ωοκύτταρο ονομάζεται τώρα δευτεροταγές. Έπειτα μεταξύ των </a:t>
            </a:r>
            <a:r>
              <a:rPr lang="el-GR" sz="2000" dirty="0" err="1" smtClean="0"/>
              <a:t>ωοθυλακιακών</a:t>
            </a:r>
            <a:r>
              <a:rPr lang="el-GR" sz="2000" dirty="0" smtClean="0"/>
              <a:t> κυττάρων δημιουργούνται διάκενα που συνενώνονται και σχηματίζουν </a:t>
            </a:r>
            <a:r>
              <a:rPr lang="el-GR" sz="2000" dirty="0" smtClean="0"/>
              <a:t>κοιλότητα, </a:t>
            </a:r>
            <a:r>
              <a:rPr lang="el-GR" sz="2000" dirty="0" smtClean="0"/>
              <a:t>αυτό είναι το τριτοταγές ωοθυλάκιο. </a:t>
            </a:r>
            <a:endParaRPr lang="el-GR" sz="2000" dirty="0"/>
          </a:p>
        </p:txBody>
      </p:sp>
      <p:pic>
        <p:nvPicPr>
          <p:cNvPr id="7" name="6 - Εικόνα" descr="DSC02899_resize.JPG"/>
          <p:cNvPicPr>
            <a:picLocks noChangeAspect="1"/>
          </p:cNvPicPr>
          <p:nvPr/>
        </p:nvPicPr>
        <p:blipFill>
          <a:blip r:embed="rId3" cstate="email"/>
          <a:stretch>
            <a:fillRect/>
          </a:stretch>
        </p:blipFill>
        <p:spPr>
          <a:xfrm rot="16200000">
            <a:off x="31472" y="2540240"/>
            <a:ext cx="4320000" cy="3240000"/>
          </a:xfrm>
          <a:prstGeom prst="rect">
            <a:avLst/>
          </a:prstGeom>
        </p:spPr>
      </p:pic>
      <p:cxnSp>
        <p:nvCxnSpPr>
          <p:cNvPr id="9" name="8 - Ευθύγραμμο βέλος σύνδεσης"/>
          <p:cNvCxnSpPr/>
          <p:nvPr/>
        </p:nvCxnSpPr>
        <p:spPr>
          <a:xfrm rot="10800000" flipV="1">
            <a:off x="3500430" y="3143248"/>
            <a:ext cx="3286148" cy="571504"/>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rot="10800000" flipV="1">
            <a:off x="3286116" y="4929198"/>
            <a:ext cx="1071570" cy="10001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4706938" y="6416675"/>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a:solidFill>
                  <a:srgbClr val="FFFFFF"/>
                </a:solidFill>
                <a:latin typeface="Arial" charset="0"/>
                <a:ea typeface="+mn-ea"/>
                <a:cs typeface="+mn-cs"/>
              </a:rPr>
              <a:t>Επιμέλεια: Σαμαράς Πασχάλης</a:t>
            </a:r>
            <a:r>
              <a:rPr lang="el-GR" sz="2000" b="1" kern="120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5" name="4 - Ορθογώνιο"/>
          <p:cNvSpPr/>
          <p:nvPr/>
        </p:nvSpPr>
        <p:spPr>
          <a:xfrm>
            <a:off x="4357686" y="1928802"/>
            <a:ext cx="4572000" cy="2031325"/>
          </a:xfrm>
          <a:prstGeom prst="rect">
            <a:avLst/>
          </a:prstGeom>
        </p:spPr>
        <p:txBody>
          <a:bodyPr wrap="square">
            <a:spAutoFit/>
          </a:bodyPr>
          <a:lstStyle/>
          <a:p>
            <a:r>
              <a:rPr lang="el-GR" dirty="0" smtClean="0"/>
              <a:t>Η κοιλότητα του ωοθυλάκιου μεγαλώνει και το ωοκύτταρο περιβάλλεται από τη </a:t>
            </a:r>
            <a:r>
              <a:rPr lang="el-GR" dirty="0" smtClean="0">
                <a:solidFill>
                  <a:srgbClr val="FFFF00"/>
                </a:solidFill>
              </a:rPr>
              <a:t>διαφανή ζώνη </a:t>
            </a:r>
            <a:r>
              <a:rPr lang="el-GR" dirty="0" smtClean="0"/>
              <a:t>και μερικές στιβάδες κυττάρων, τον </a:t>
            </a:r>
            <a:r>
              <a:rPr lang="el-GR" dirty="0" smtClean="0">
                <a:solidFill>
                  <a:srgbClr val="FF0000"/>
                </a:solidFill>
              </a:rPr>
              <a:t>ωοφόρο δίσκο</a:t>
            </a:r>
            <a:r>
              <a:rPr lang="el-GR" dirty="0" smtClean="0"/>
              <a:t>. Το ώριμο πλέον ωοθυλάκιο φτάνει στην επιφάνεια της ωοθήκης και </a:t>
            </a:r>
            <a:r>
              <a:rPr lang="el-GR" dirty="0" err="1" smtClean="0"/>
              <a:t>ρηγνύεται</a:t>
            </a:r>
            <a:r>
              <a:rPr lang="el-GR" dirty="0" smtClean="0"/>
              <a:t> με αποτέλεσμα την απελευθέρωση του ωαρίου. </a:t>
            </a:r>
            <a:endParaRPr lang="el-GR" dirty="0"/>
          </a:p>
        </p:txBody>
      </p:sp>
      <p:pic>
        <p:nvPicPr>
          <p:cNvPr id="6" name="5 - Εικόνα" descr="DSC02901_resize.JPG"/>
          <p:cNvPicPr>
            <a:picLocks noChangeAspect="1"/>
          </p:cNvPicPr>
          <p:nvPr/>
        </p:nvPicPr>
        <p:blipFill>
          <a:blip r:embed="rId3" cstate="email"/>
          <a:stretch>
            <a:fillRect/>
          </a:stretch>
        </p:blipFill>
        <p:spPr>
          <a:xfrm rot="5400000">
            <a:off x="535753" y="2536025"/>
            <a:ext cx="4286280" cy="3214710"/>
          </a:xfrm>
          <a:prstGeom prst="rect">
            <a:avLst/>
          </a:prstGeom>
        </p:spPr>
      </p:pic>
      <p:sp>
        <p:nvSpPr>
          <p:cNvPr id="8" name="7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cxnSp>
        <p:nvCxnSpPr>
          <p:cNvPr id="10" name="9 - Ευθύγραμμο βέλος σύνδεσης"/>
          <p:cNvCxnSpPr/>
          <p:nvPr/>
        </p:nvCxnSpPr>
        <p:spPr>
          <a:xfrm rot="5400000">
            <a:off x="2786050" y="2857496"/>
            <a:ext cx="1785950" cy="150019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Γωνιακή σύνδεση"/>
          <p:cNvCxnSpPr/>
          <p:nvPr/>
        </p:nvCxnSpPr>
        <p:spPr>
          <a:xfrm rot="10800000" flipV="1">
            <a:off x="3286116" y="3071810"/>
            <a:ext cx="2786082" cy="1857388"/>
          </a:xfrm>
          <a:prstGeom prst="bentConnector3">
            <a:avLst>
              <a:gd name="adj1" fmla="val 66608"/>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rot="5400000">
            <a:off x="3214678" y="2143116"/>
            <a:ext cx="1143008" cy="114300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6"/>
          <p:cNvSpPr txBox="1">
            <a:spLocks noChangeArrowheads="1"/>
          </p:cNvSpPr>
          <p:nvPr/>
        </p:nvSpPr>
        <p:spPr bwMode="auto">
          <a:xfrm>
            <a:off x="4706938" y="6416675"/>
            <a:ext cx="4113212" cy="396875"/>
          </a:xfrm>
          <a:prstGeom prst="rect">
            <a:avLst/>
          </a:prstGeom>
          <a:noFill/>
          <a:ln w="9525" algn="ctr">
            <a:noFill/>
            <a:miter lim="800000"/>
            <a:headEnd/>
            <a:tailEnd/>
          </a:ln>
        </p:spPr>
        <p:txBody>
          <a:bodyPr>
            <a:spAutoFit/>
          </a:bodyPr>
          <a:lstStyle/>
          <a:p>
            <a:pPr algn="ctr" rtl="0" fontAlgn="base">
              <a:spcBef>
                <a:spcPct val="0"/>
              </a:spcBef>
              <a:spcAft>
                <a:spcPct val="0"/>
              </a:spcAft>
            </a:pPr>
            <a:r>
              <a:rPr lang="el-GR" b="1" kern="1200">
                <a:solidFill>
                  <a:srgbClr val="FFFFFF"/>
                </a:solidFill>
                <a:latin typeface="Arial" charset="0"/>
                <a:ea typeface="+mn-ea"/>
                <a:cs typeface="+mn-cs"/>
              </a:rPr>
              <a:t>Επιμέλεια: Σαμαράς Πασχάλης</a:t>
            </a:r>
            <a:r>
              <a:rPr lang="el-GR" sz="2000" b="1" kern="1200">
                <a:solidFill>
                  <a:srgbClr val="FFFFFF"/>
                </a:solidFill>
                <a:latin typeface="Arial" charset="0"/>
                <a:ea typeface="+mn-ea"/>
                <a:cs typeface="+mn-cs"/>
              </a:rPr>
              <a:t> </a:t>
            </a:r>
          </a:p>
        </p:txBody>
      </p:sp>
      <p:sp>
        <p:nvSpPr>
          <p:cNvPr id="3078" name="Text Box 82"/>
          <p:cNvSpPr txBox="1">
            <a:spLocks noChangeArrowheads="1"/>
          </p:cNvSpPr>
          <p:nvPr/>
        </p:nvSpPr>
        <p:spPr bwMode="auto">
          <a:xfrm>
            <a:off x="-36513" y="6437313"/>
            <a:ext cx="898526" cy="304800"/>
          </a:xfrm>
          <a:prstGeom prst="rect">
            <a:avLst/>
          </a:prstGeom>
          <a:noFill/>
          <a:ln w="9525">
            <a:noFill/>
            <a:miter lim="800000"/>
            <a:headEnd/>
            <a:tailEnd/>
          </a:ln>
        </p:spPr>
        <p:txBody>
          <a:bodyPr>
            <a:spAutoFit/>
          </a:bodyPr>
          <a:lstStyle/>
          <a:p>
            <a:pPr algn="ctr" rtl="0" fontAlgn="base">
              <a:spcBef>
                <a:spcPct val="50000"/>
              </a:spcBef>
              <a:spcAft>
                <a:spcPct val="0"/>
              </a:spcAft>
            </a:pPr>
            <a:r>
              <a:rPr lang="el-GR" sz="1400" kern="1200">
                <a:solidFill>
                  <a:srgbClr val="FFFFFF"/>
                </a:solidFill>
                <a:latin typeface="Tahoma" pitchFamily="34" charset="0"/>
                <a:ea typeface="+mn-ea"/>
                <a:cs typeface="+mn-cs"/>
              </a:rPr>
              <a:t>2008 -09</a:t>
            </a:r>
          </a:p>
        </p:txBody>
      </p:sp>
      <p:sp>
        <p:nvSpPr>
          <p:cNvPr id="6" name="5 - TextBox"/>
          <p:cNvSpPr txBox="1"/>
          <p:nvPr/>
        </p:nvSpPr>
        <p:spPr>
          <a:xfrm>
            <a:off x="1000100" y="142852"/>
            <a:ext cx="8001056" cy="144655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r>
              <a:rPr lang="el-GR" sz="44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Μικροσκοπική παρατήρηση τομής όρχεως &amp; ωοθήκης</a:t>
            </a:r>
            <a:endParaRPr lang="el-GR" sz="44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
        <p:nvSpPr>
          <p:cNvPr id="5" name="4 - Ορθογώνιο"/>
          <p:cNvSpPr/>
          <p:nvPr/>
        </p:nvSpPr>
        <p:spPr>
          <a:xfrm>
            <a:off x="4572000" y="2357430"/>
            <a:ext cx="4572000" cy="3785652"/>
          </a:xfrm>
          <a:prstGeom prst="rect">
            <a:avLst/>
          </a:prstGeom>
        </p:spPr>
        <p:txBody>
          <a:bodyPr wrap="square">
            <a:spAutoFit/>
          </a:bodyPr>
          <a:lstStyle/>
          <a:p>
            <a:r>
              <a:rPr lang="el-GR" sz="2400" dirty="0" smtClean="0"/>
              <a:t>Κατόπιν το ωοθυλάκιο συρρικνώνεται και μετατρέπεται σε </a:t>
            </a:r>
            <a:r>
              <a:rPr lang="el-GR" sz="2400" dirty="0" smtClean="0">
                <a:solidFill>
                  <a:srgbClr val="FF0000"/>
                </a:solidFill>
              </a:rPr>
              <a:t>ωχρό σωμάτιο. </a:t>
            </a:r>
            <a:r>
              <a:rPr lang="el-GR" sz="2400" dirty="0" smtClean="0"/>
              <a:t>Το απελευθερωμένο ωάριο που περιβάλλεται από τον ακτινωτό στέφανο και τη διάφανη ζώνη, εισέρχεται στη σάλπιγγα της μήτρας όπου και μπορεί να γονιμοποιηθεί από ένα σπερματοζωάριο. </a:t>
            </a:r>
            <a:endParaRPr lang="el-GR" sz="2400" dirty="0"/>
          </a:p>
        </p:txBody>
      </p:sp>
      <p:pic>
        <p:nvPicPr>
          <p:cNvPr id="7" name="6 - Εικόνα" descr="DSC02933.jpg"/>
          <p:cNvPicPr>
            <a:picLocks noChangeAspect="1"/>
          </p:cNvPicPr>
          <p:nvPr/>
        </p:nvPicPr>
        <p:blipFill>
          <a:blip r:embed="rId3" cstate="email"/>
          <a:srcRect/>
          <a:stretch>
            <a:fillRect/>
          </a:stretch>
        </p:blipFill>
        <p:spPr>
          <a:xfrm>
            <a:off x="1071538" y="2000273"/>
            <a:ext cx="3143272" cy="4714875"/>
          </a:xfrm>
          <a:prstGeom prst="rect">
            <a:avLst/>
          </a:prstGeom>
        </p:spPr>
      </p:pic>
      <p:cxnSp>
        <p:nvCxnSpPr>
          <p:cNvPr id="9" name="8 - Ευθύγραμμο βέλος σύνδεσης"/>
          <p:cNvCxnSpPr/>
          <p:nvPr/>
        </p:nvCxnSpPr>
        <p:spPr>
          <a:xfrm rot="10800000">
            <a:off x="3357554" y="3143248"/>
            <a:ext cx="1643074" cy="714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Αναλαμπή">
  <a:themeElements>
    <a:clrScheme name="Αναλαμπή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Αναλαμπή">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Αναλαμπή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Αναλαμπή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Αναλαμπή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Αναλαμπή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Αναλαμπή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Αναλαμπή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Αναλαμπή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Αναλαμπή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Αναλαμπή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TotalTime>
  <Words>574</Words>
  <PresentationFormat>Προβολή στην οθόνη (4:3)</PresentationFormat>
  <Paragraphs>73</Paragraphs>
  <Slides>13</Slides>
  <Notes>13</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Αναλαμπή</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PASHALIS</dc:creator>
  <cp:lastModifiedBy>Windows User</cp:lastModifiedBy>
  <cp:revision>21</cp:revision>
  <dcterms:created xsi:type="dcterms:W3CDTF">2009-02-19T09:19:59Z</dcterms:created>
  <dcterms:modified xsi:type="dcterms:W3CDTF">2009-03-30T07:10:35Z</dcterms:modified>
</cp:coreProperties>
</file>