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3"/>
  </p:notesMasterIdLst>
  <p:sldIdLst>
    <p:sldId id="257" r:id="rId2"/>
    <p:sldId id="258" r:id="rId3"/>
    <p:sldId id="259" r:id="rId4"/>
    <p:sldId id="261" r:id="rId5"/>
    <p:sldId id="260" r:id="rId6"/>
    <p:sldId id="263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7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CB02C-C41C-4F37-AC58-31DEBE06139C}" type="datetimeFigureOut">
              <a:rPr lang="el-GR" smtClean="0"/>
              <a:pPr/>
              <a:t>12/3/2009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F74A4-5B27-4374-BA41-85D60A79262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44A620-EED6-491F-8DB2-0CBE9536D221}" type="slidenum">
              <a:rPr lang="el-GR" smtClean="0"/>
              <a:pPr>
                <a:defRPr/>
              </a:pPr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44A620-EED6-491F-8DB2-0CBE9536D221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44A620-EED6-491F-8DB2-0CBE9536D221}" type="slidenum">
              <a:rPr lang="el-GR" smtClean="0"/>
              <a:pPr>
                <a:defRPr/>
              </a:pPr>
              <a:t>11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44A620-EED6-491F-8DB2-0CBE9536D221}" type="slidenum">
              <a:rPr lang="el-GR" smtClean="0"/>
              <a:pPr>
                <a:defRPr/>
              </a:pPr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44A620-EED6-491F-8DB2-0CBE9536D221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44A620-EED6-491F-8DB2-0CBE9536D221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44A620-EED6-491F-8DB2-0CBE9536D221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44A620-EED6-491F-8DB2-0CBE9536D221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44A620-EED6-491F-8DB2-0CBE9536D221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44A620-EED6-491F-8DB2-0CBE9536D221}" type="slidenum">
              <a:rPr lang="el-GR" smtClean="0"/>
              <a:pPr>
                <a:defRPr/>
              </a:pPr>
              <a:t>8</a:t>
            </a:fld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44A620-EED6-491F-8DB2-0CBE9536D221}" type="slidenum">
              <a:rPr lang="el-GR" smtClean="0"/>
              <a:pPr>
                <a:defRPr/>
              </a:pPr>
              <a:t>9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6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62B3-B1A3-497C-B3D1-A0FDFE1B9A05}" type="datetimeFigureOut">
              <a:rPr lang="el-GR" smtClean="0"/>
              <a:pPr/>
              <a:t>12/3/2009</a:t>
            </a:fld>
            <a:endParaRPr lang="el-GR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B5C68CF-48A1-4233-BECB-8B2CF3699B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62B3-B1A3-497C-B3D1-A0FDFE1B9A05}" type="datetimeFigureOut">
              <a:rPr lang="el-GR" smtClean="0"/>
              <a:pPr/>
              <a:t>12/3/2009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68CF-48A1-4233-BECB-8B2CF3699B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62B3-B1A3-497C-B3D1-A0FDFE1B9A05}" type="datetimeFigureOut">
              <a:rPr lang="el-GR" smtClean="0"/>
              <a:pPr/>
              <a:t>12/3/2009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68CF-48A1-4233-BECB-8B2CF3699B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62B3-B1A3-497C-B3D1-A0FDFE1B9A05}" type="datetimeFigureOut">
              <a:rPr lang="el-GR" smtClean="0"/>
              <a:pPr/>
              <a:t>12/3/2009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B5C68CF-48A1-4233-BECB-8B2CF3699B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62B3-B1A3-497C-B3D1-A0FDFE1B9A05}" type="datetimeFigureOut">
              <a:rPr lang="el-GR" smtClean="0"/>
              <a:pPr/>
              <a:t>12/3/2009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68CF-48A1-4233-BECB-8B2CF3699B7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62B3-B1A3-497C-B3D1-A0FDFE1B9A05}" type="datetimeFigureOut">
              <a:rPr lang="el-GR" smtClean="0"/>
              <a:pPr/>
              <a:t>12/3/2009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68CF-48A1-4233-BECB-8B2CF3699B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62B3-B1A3-497C-B3D1-A0FDFE1B9A05}" type="datetimeFigureOut">
              <a:rPr lang="el-GR" smtClean="0"/>
              <a:pPr/>
              <a:t>12/3/2009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B5C68CF-48A1-4233-BECB-8B2CF3699B7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62B3-B1A3-497C-B3D1-A0FDFE1B9A05}" type="datetimeFigureOut">
              <a:rPr lang="el-GR" smtClean="0"/>
              <a:pPr/>
              <a:t>12/3/2009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68CF-48A1-4233-BECB-8B2CF3699B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62B3-B1A3-497C-B3D1-A0FDFE1B9A05}" type="datetimeFigureOut">
              <a:rPr lang="el-GR" smtClean="0"/>
              <a:pPr/>
              <a:t>12/3/2009</a:t>
            </a:fld>
            <a:endParaRPr lang="el-GR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68CF-48A1-4233-BECB-8B2CF3699B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62B3-B1A3-497C-B3D1-A0FDFE1B9A05}" type="datetimeFigureOut">
              <a:rPr lang="el-GR" smtClean="0"/>
              <a:pPr/>
              <a:t>12/3/2009</a:t>
            </a:fld>
            <a:endParaRPr lang="el-GR"/>
          </a:p>
        </p:txBody>
      </p:sp>
      <p:sp>
        <p:nvSpPr>
          <p:cNvPr id="29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68CF-48A1-4233-BECB-8B2CF3699B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62B3-B1A3-497C-B3D1-A0FDFE1B9A05}" type="datetimeFigureOut">
              <a:rPr lang="el-GR" smtClean="0"/>
              <a:pPr/>
              <a:t>12/3/2009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68CF-48A1-4233-BECB-8B2CF3699B7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A0862B3-B1A3-497C-B3D1-A0FDFE1B9A05}" type="datetimeFigureOut">
              <a:rPr lang="el-GR" smtClean="0"/>
              <a:pPr/>
              <a:t>12/3/2009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B5C68CF-48A1-4233-BECB-8B2CF3699B7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66"/>
          <p:cNvSpPr txBox="1">
            <a:spLocks noChangeArrowheads="1"/>
          </p:cNvSpPr>
          <p:nvPr/>
        </p:nvSpPr>
        <p:spPr bwMode="auto">
          <a:xfrm>
            <a:off x="5030788" y="6092825"/>
            <a:ext cx="386238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800" b="1" dirty="0">
                <a:latin typeface="Cambria" pitchFamily="18" charset="0"/>
                <a:ea typeface="HGSMinchoL" pitchFamily="18" charset="-128"/>
              </a:rPr>
              <a:t>Επιμέλεια: Σαμαράς Πασχάλης</a:t>
            </a:r>
            <a:r>
              <a:rPr lang="el-GR" b="1" dirty="0">
                <a:latin typeface="Cambria" pitchFamily="18" charset="0"/>
                <a:ea typeface="HGSMinchoL" pitchFamily="18" charset="-128"/>
              </a:rPr>
              <a:t> </a:t>
            </a:r>
          </a:p>
        </p:txBody>
      </p:sp>
      <p:sp>
        <p:nvSpPr>
          <p:cNvPr id="3076" name="WordArt 75" descr="Γυαλόχαρτο"/>
          <p:cNvSpPr>
            <a:spLocks noChangeArrowheads="1" noChangeShapeType="1" noTextEdit="1"/>
          </p:cNvSpPr>
          <p:nvPr/>
        </p:nvSpPr>
        <p:spPr bwMode="auto">
          <a:xfrm rot="4843276">
            <a:off x="-2115495" y="3179089"/>
            <a:ext cx="6143668" cy="500066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wordArtVert" wrap="none" fromWordArt="1">
            <a:prstTxWarp prst="textPlain">
              <a:avLst>
                <a:gd name="adj" fmla="val 49823"/>
              </a:avLst>
            </a:prstTxWarp>
          </a:bodyPr>
          <a:lstStyle/>
          <a:p>
            <a:pPr algn="ctr" fontAlgn="auto"/>
            <a:r>
              <a:rPr lang="el-GR" sz="4000" kern="10" dirty="0" smtClean="0">
                <a:ln w="12700">
                  <a:solidFill>
                    <a:srgbClr val="C4B596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53882" dir="2700000" algn="ctr" rotWithShape="0">
                    <a:srgbClr val="CBCBCB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ΕΚΦΕ Σερρών</a:t>
            </a:r>
            <a:endParaRPr lang="el-GR" sz="4000" kern="10" dirty="0">
              <a:ln w="12700">
                <a:solidFill>
                  <a:srgbClr val="C4B596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dist="53882" dir="2700000" algn="ctr" rotWithShape="0">
                  <a:srgbClr val="CBCBCB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77" name="WordArt 76"/>
          <p:cNvSpPr>
            <a:spLocks noChangeArrowheads="1" noChangeShapeType="1" noTextEdit="1"/>
          </p:cNvSpPr>
          <p:nvPr/>
        </p:nvSpPr>
        <p:spPr bwMode="auto">
          <a:xfrm>
            <a:off x="1619250" y="503238"/>
            <a:ext cx="6624638" cy="1054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l-GR" sz="3600" kern="10" dirty="0">
                <a:ln w="1905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C66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ΕΡΓΑΣΤΗΡΙΑΚΕΣ ΑΣΚΗΣΕΙΣ  </a:t>
            </a:r>
          </a:p>
          <a:p>
            <a:pPr algn="ctr"/>
            <a:r>
              <a:rPr lang="el-GR" sz="3600" kern="10" dirty="0">
                <a:ln w="1905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C66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ΒΙΟΛΟΓΙΑΣ Β ΛΥΚΕΙΟΥ  </a:t>
            </a:r>
          </a:p>
        </p:txBody>
      </p:sp>
      <p:sp>
        <p:nvSpPr>
          <p:cNvPr id="3081" name="WordArt 4"/>
          <p:cNvSpPr>
            <a:spLocks noChangeArrowheads="1" noChangeShapeType="1" noTextEdit="1"/>
          </p:cNvSpPr>
          <p:nvPr/>
        </p:nvSpPr>
        <p:spPr bwMode="auto">
          <a:xfrm>
            <a:off x="1500166" y="1928802"/>
            <a:ext cx="7454929" cy="129222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8"/>
              </a:avLst>
            </a:prstTxWarp>
            <a:scene3d>
              <a:camera prst="orthographicFront"/>
              <a:lightRig rig="sunset" dir="t"/>
            </a:scene3d>
            <a:sp3d prstMaterial="matte"/>
          </a:bodyPr>
          <a:lstStyle/>
          <a:p>
            <a:pPr algn="ctr"/>
            <a:r>
              <a:rPr lang="el-GR" sz="2800" kern="10" dirty="0" smtClean="0">
                <a:ln w="22225">
                  <a:solidFill>
                    <a:schemeClr val="tx1">
                      <a:alpha val="98000"/>
                    </a:schemeClr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50800" dist="50800" dir="5400000" algn="ctr" rotWithShape="0">
                    <a:schemeClr val="bg2">
                      <a:lumMod val="50000"/>
                    </a:schemeClr>
                  </a:outerShdw>
                </a:effectLst>
                <a:latin typeface="Arial Black"/>
              </a:rPr>
              <a:t>Μετουσίωση των πρωτεϊνών και</a:t>
            </a:r>
          </a:p>
          <a:p>
            <a:pPr algn="ctr"/>
            <a:r>
              <a:rPr lang="el-GR" sz="2800" kern="10" dirty="0" smtClean="0">
                <a:ln w="22225">
                  <a:solidFill>
                    <a:schemeClr val="tx1">
                      <a:alpha val="98000"/>
                    </a:schemeClr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50800" dist="50800" dir="5400000" algn="ctr" rotWithShape="0">
                    <a:schemeClr val="bg2">
                      <a:lumMod val="50000"/>
                    </a:schemeClr>
                  </a:outerShdw>
                </a:effectLst>
                <a:latin typeface="Arial Black"/>
              </a:rPr>
              <a:t>Δράση των ενζύμων</a:t>
            </a:r>
            <a:endParaRPr lang="el-GR" sz="2800" kern="10" dirty="0">
              <a:ln w="22225">
                <a:solidFill>
                  <a:schemeClr val="tx1">
                    <a:alpha val="98000"/>
                  </a:schemeClr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blurRad="50800" dist="50800" dir="5400000" algn="ctr" rotWithShape="0">
                  <a:schemeClr val="bg2">
                    <a:lumMod val="50000"/>
                  </a:schemeClr>
                </a:outerShdw>
              </a:effectLst>
              <a:latin typeface="Arial Black"/>
            </a:endParaRPr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451725" y="5375697"/>
            <a:ext cx="620737" cy="644103"/>
          </a:xfrm>
          <a:prstGeom prst="rect">
            <a:avLst/>
          </a:prstGeom>
          <a:noFill/>
          <a:ln w="63500">
            <a:solidFill>
              <a:srgbClr val="FF6600"/>
            </a:solidFill>
            <a:miter lim="800000"/>
            <a:headEnd/>
            <a:tailEnd/>
          </a:ln>
        </p:spPr>
      </p:pic>
      <p:pic>
        <p:nvPicPr>
          <p:cNvPr id="7" name="6 - Εικόνα" descr="protein_rasmol_02b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71670" y="3286124"/>
            <a:ext cx="3143272" cy="3143272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66"/>
          <p:cNvSpPr txBox="1">
            <a:spLocks noChangeArrowheads="1"/>
          </p:cNvSpPr>
          <p:nvPr/>
        </p:nvSpPr>
        <p:spPr bwMode="auto">
          <a:xfrm>
            <a:off x="6072198" y="6550223"/>
            <a:ext cx="3286148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l-GR" sz="1400" b="1" dirty="0">
                <a:latin typeface="Arial" charset="0"/>
              </a:rPr>
              <a:t>Επιμέλεια: Σαμαράς Πασχάλης </a:t>
            </a:r>
          </a:p>
        </p:txBody>
      </p:sp>
      <p:sp>
        <p:nvSpPr>
          <p:cNvPr id="9" name="WordArt 4"/>
          <p:cNvSpPr>
            <a:spLocks noChangeArrowheads="1" noChangeShapeType="1" noTextEdit="1"/>
          </p:cNvSpPr>
          <p:nvPr/>
        </p:nvSpPr>
        <p:spPr bwMode="auto">
          <a:xfrm>
            <a:off x="1214415" y="214291"/>
            <a:ext cx="7358114" cy="8572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8"/>
              </a:avLst>
            </a:prstTxWarp>
            <a:scene3d>
              <a:camera prst="orthographicFront"/>
              <a:lightRig rig="sunset" dir="t"/>
            </a:scene3d>
            <a:sp3d prstMaterial="matte"/>
          </a:bodyPr>
          <a:lstStyle/>
          <a:p>
            <a:pPr algn="ctr"/>
            <a:r>
              <a:rPr lang="el-GR" sz="2800" kern="10" dirty="0" smtClean="0">
                <a:ln w="22225">
                  <a:solidFill>
                    <a:schemeClr val="tx1">
                      <a:alpha val="98000"/>
                    </a:schemeClr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50800" dist="50800" dir="5400000" algn="ctr" rotWithShape="0">
                    <a:schemeClr val="bg2">
                      <a:lumMod val="50000"/>
                    </a:schemeClr>
                  </a:outerShdw>
                </a:effectLst>
                <a:latin typeface="Arial Black"/>
              </a:rPr>
              <a:t>Δράση των ενζύμων</a:t>
            </a:r>
            <a:endParaRPr lang="el-GR" sz="2800" kern="10" dirty="0">
              <a:ln w="22225">
                <a:solidFill>
                  <a:schemeClr val="tx1">
                    <a:alpha val="98000"/>
                  </a:schemeClr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blurRad="50800" dist="50800" dir="5400000" algn="ctr" rotWithShape="0">
                  <a:schemeClr val="bg2">
                    <a:lumMod val="50000"/>
                  </a:schemeClr>
                </a:outerShdw>
              </a:effectLst>
              <a:latin typeface="Arial Black"/>
            </a:endParaRPr>
          </a:p>
        </p:txBody>
      </p:sp>
      <p:sp>
        <p:nvSpPr>
          <p:cNvPr id="10" name="WordArt 75" descr="Γυαλόχαρτο"/>
          <p:cNvSpPr>
            <a:spLocks noChangeArrowheads="1" noChangeShapeType="1" noTextEdit="1"/>
          </p:cNvSpPr>
          <p:nvPr/>
        </p:nvSpPr>
        <p:spPr bwMode="auto">
          <a:xfrm rot="5400000">
            <a:off x="-2607519" y="3036091"/>
            <a:ext cx="6143668" cy="500066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wordArtVert" wrap="none" fromWordArt="1">
            <a:prstTxWarp prst="textPlain">
              <a:avLst>
                <a:gd name="adj" fmla="val 50177"/>
              </a:avLst>
            </a:prstTxWarp>
          </a:bodyPr>
          <a:lstStyle/>
          <a:p>
            <a:pPr algn="ctr" fontAlgn="auto"/>
            <a:r>
              <a:rPr lang="el-GR" sz="4000" kern="10" dirty="0" smtClean="0">
                <a:ln w="12700">
                  <a:solidFill>
                    <a:srgbClr val="C4B596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53882" dir="2700000" algn="ctr" rotWithShape="0">
                    <a:srgbClr val="CBCBCB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ΕΚΦΕ Σερρών</a:t>
            </a:r>
            <a:endParaRPr lang="el-GR" sz="4000" kern="10" dirty="0">
              <a:ln w="12700">
                <a:solidFill>
                  <a:srgbClr val="C4B596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dist="53882" dir="2700000" algn="ctr" rotWithShape="0">
                  <a:srgbClr val="CBCBCB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7" name="16 - Εικόνα" descr="DSC0297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5400000">
            <a:off x="4523042" y="2089538"/>
            <a:ext cx="4714910" cy="3536181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sp>
        <p:nvSpPr>
          <p:cNvPr id="20" name="19 - TextBox"/>
          <p:cNvSpPr txBox="1"/>
          <p:nvPr/>
        </p:nvSpPr>
        <p:spPr>
          <a:xfrm>
            <a:off x="928662" y="1214422"/>
            <a:ext cx="4071966" cy="400110"/>
          </a:xfrm>
          <a:prstGeom prst="rect">
            <a:avLst/>
          </a:prstGeom>
          <a:solidFill>
            <a:schemeClr val="bg2">
              <a:lumMod val="5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Μελέτη</a:t>
            </a:r>
            <a:r>
              <a:rPr lang="el-GR" sz="2000" b="1" u="sng" dirty="0" smtClean="0"/>
              <a:t> </a:t>
            </a:r>
            <a:r>
              <a:rPr lang="el-GR" sz="2000" b="1" dirty="0" smtClean="0"/>
              <a:t>θερμότητας</a:t>
            </a:r>
            <a:r>
              <a:rPr lang="el-GR" sz="2000" b="1" u="sng" dirty="0" smtClean="0"/>
              <a:t> </a:t>
            </a:r>
            <a:r>
              <a:rPr lang="el-GR" sz="2000" b="1" dirty="0" smtClean="0"/>
              <a:t>αντίδρασης</a:t>
            </a:r>
            <a:endParaRPr lang="el-GR" sz="2000" b="1" dirty="0"/>
          </a:p>
        </p:txBody>
      </p:sp>
      <p:sp>
        <p:nvSpPr>
          <p:cNvPr id="21" name="20 - TextBox"/>
          <p:cNvSpPr txBox="1"/>
          <p:nvPr/>
        </p:nvSpPr>
        <p:spPr>
          <a:xfrm>
            <a:off x="857224" y="2214554"/>
            <a:ext cx="4000528" cy="323165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b="1" u="sng" dirty="0" smtClean="0">
                <a:solidFill>
                  <a:srgbClr val="C00000"/>
                </a:solidFill>
              </a:rPr>
              <a:t>Πορεία της άσκησης</a:t>
            </a:r>
          </a:p>
          <a:p>
            <a:endParaRPr lang="el-GR" dirty="0" smtClean="0"/>
          </a:p>
          <a:p>
            <a:pPr>
              <a:lnSpc>
                <a:spcPct val="150000"/>
              </a:lnSpc>
            </a:pPr>
            <a:r>
              <a:rPr lang="el-GR" dirty="0" smtClean="0"/>
              <a:t>1.  </a:t>
            </a:r>
            <a:r>
              <a:rPr lang="el-GR" b="1" dirty="0" smtClean="0"/>
              <a:t>Προσθέτουμε μικρή ποσότητα υπεροξειδίου του υδρογόνου στον δοκιμαστικό σωλήνα και σημειώνουμε την αρχική θερμοκρασία</a:t>
            </a:r>
            <a:r>
              <a:rPr lang="el-GR" dirty="0" smtClean="0"/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l-GR" dirty="0" smtClean="0"/>
          </a:p>
          <a:p>
            <a:pPr>
              <a:lnSpc>
                <a:spcPct val="150000"/>
              </a:lnSpc>
            </a:pPr>
            <a:endParaRPr lang="el-GR" dirty="0" smtClean="0"/>
          </a:p>
        </p:txBody>
      </p:sp>
      <p:sp>
        <p:nvSpPr>
          <p:cNvPr id="8" name="7 - Έλλειψη"/>
          <p:cNvSpPr/>
          <p:nvPr/>
        </p:nvSpPr>
        <p:spPr>
          <a:xfrm>
            <a:off x="6786578" y="4500570"/>
            <a:ext cx="1071570" cy="642942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2" name="11 - Shape"/>
          <p:cNvCxnSpPr>
            <a:endCxn id="8" idx="3"/>
          </p:cNvCxnSpPr>
          <p:nvPr/>
        </p:nvCxnSpPr>
        <p:spPr>
          <a:xfrm>
            <a:off x="3571868" y="4357694"/>
            <a:ext cx="3371638" cy="691661"/>
          </a:xfrm>
          <a:prstGeom prst="curvedConnector4">
            <a:avLst>
              <a:gd name="adj1" fmla="val 28947"/>
              <a:gd name="adj2" fmla="val 192857"/>
            </a:avLst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66"/>
          <p:cNvSpPr txBox="1">
            <a:spLocks noChangeArrowheads="1"/>
          </p:cNvSpPr>
          <p:nvPr/>
        </p:nvSpPr>
        <p:spPr bwMode="auto">
          <a:xfrm>
            <a:off x="6072198" y="6550223"/>
            <a:ext cx="3286148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l-GR" sz="1400" b="1" dirty="0">
                <a:latin typeface="Arial" charset="0"/>
              </a:rPr>
              <a:t>Επιμέλεια: Σαμαράς Πασχάλης </a:t>
            </a:r>
          </a:p>
        </p:txBody>
      </p:sp>
      <p:sp>
        <p:nvSpPr>
          <p:cNvPr id="9" name="WordArt 4"/>
          <p:cNvSpPr>
            <a:spLocks noChangeArrowheads="1" noChangeShapeType="1" noTextEdit="1"/>
          </p:cNvSpPr>
          <p:nvPr/>
        </p:nvSpPr>
        <p:spPr bwMode="auto">
          <a:xfrm>
            <a:off x="1214415" y="214291"/>
            <a:ext cx="7358114" cy="8572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8"/>
              </a:avLst>
            </a:prstTxWarp>
            <a:scene3d>
              <a:camera prst="orthographicFront"/>
              <a:lightRig rig="sunset" dir="t"/>
            </a:scene3d>
            <a:sp3d prstMaterial="matte"/>
          </a:bodyPr>
          <a:lstStyle/>
          <a:p>
            <a:pPr algn="ctr"/>
            <a:r>
              <a:rPr lang="el-GR" sz="2800" kern="10" dirty="0" smtClean="0">
                <a:ln w="22225">
                  <a:solidFill>
                    <a:schemeClr val="tx1">
                      <a:alpha val="98000"/>
                    </a:schemeClr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50800" dist="50800" dir="5400000" algn="ctr" rotWithShape="0">
                    <a:schemeClr val="bg2">
                      <a:lumMod val="50000"/>
                    </a:schemeClr>
                  </a:outerShdw>
                </a:effectLst>
                <a:latin typeface="Arial Black"/>
              </a:rPr>
              <a:t>Δράση των ενζύμων</a:t>
            </a:r>
            <a:endParaRPr lang="el-GR" sz="2800" kern="10" dirty="0">
              <a:ln w="22225">
                <a:solidFill>
                  <a:schemeClr val="tx1">
                    <a:alpha val="98000"/>
                  </a:schemeClr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blurRad="50800" dist="50800" dir="5400000" algn="ctr" rotWithShape="0">
                  <a:schemeClr val="bg2">
                    <a:lumMod val="50000"/>
                  </a:schemeClr>
                </a:outerShdw>
              </a:effectLst>
              <a:latin typeface="Arial Black"/>
            </a:endParaRPr>
          </a:p>
        </p:txBody>
      </p:sp>
      <p:sp>
        <p:nvSpPr>
          <p:cNvPr id="10" name="WordArt 75" descr="Γυαλόχαρτο"/>
          <p:cNvSpPr>
            <a:spLocks noChangeArrowheads="1" noChangeShapeType="1" noTextEdit="1"/>
          </p:cNvSpPr>
          <p:nvPr/>
        </p:nvSpPr>
        <p:spPr bwMode="auto">
          <a:xfrm rot="5400000">
            <a:off x="-2607519" y="3036091"/>
            <a:ext cx="6143668" cy="500066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wordArtVert" wrap="none" fromWordArt="1">
            <a:prstTxWarp prst="textPlain">
              <a:avLst>
                <a:gd name="adj" fmla="val 50177"/>
              </a:avLst>
            </a:prstTxWarp>
          </a:bodyPr>
          <a:lstStyle/>
          <a:p>
            <a:pPr algn="ctr" fontAlgn="auto"/>
            <a:r>
              <a:rPr lang="el-GR" sz="4000" kern="10" dirty="0" smtClean="0">
                <a:ln w="12700">
                  <a:solidFill>
                    <a:srgbClr val="C4B596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53882" dir="2700000" algn="ctr" rotWithShape="0">
                    <a:srgbClr val="CBCBCB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ΕΚΦΕ Σερρών</a:t>
            </a:r>
            <a:endParaRPr lang="el-GR" sz="4000" kern="10" dirty="0">
              <a:ln w="12700">
                <a:solidFill>
                  <a:srgbClr val="C4B596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dist="53882" dir="2700000" algn="ctr" rotWithShape="0">
                  <a:srgbClr val="CBCBCB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7" name="16 - Εικόνα" descr="DSC02977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 rot="5400000">
            <a:off x="4654718" y="2417588"/>
            <a:ext cx="4500594" cy="3237270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sp>
        <p:nvSpPr>
          <p:cNvPr id="20" name="19 - TextBox"/>
          <p:cNvSpPr txBox="1"/>
          <p:nvPr/>
        </p:nvSpPr>
        <p:spPr>
          <a:xfrm>
            <a:off x="928662" y="1214422"/>
            <a:ext cx="4071966" cy="400110"/>
          </a:xfrm>
          <a:prstGeom prst="rect">
            <a:avLst/>
          </a:prstGeom>
          <a:solidFill>
            <a:schemeClr val="bg2">
              <a:lumMod val="5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Μελέτη</a:t>
            </a:r>
            <a:r>
              <a:rPr lang="el-GR" sz="2000" b="1" u="sng" dirty="0" smtClean="0"/>
              <a:t> </a:t>
            </a:r>
            <a:r>
              <a:rPr lang="el-GR" sz="2000" b="1" dirty="0" smtClean="0"/>
              <a:t>θερμότητας</a:t>
            </a:r>
            <a:r>
              <a:rPr lang="el-GR" sz="2000" b="1" u="sng" dirty="0" smtClean="0"/>
              <a:t> </a:t>
            </a:r>
            <a:r>
              <a:rPr lang="el-GR" sz="2000" b="1" dirty="0" smtClean="0"/>
              <a:t>αντίδρασης</a:t>
            </a:r>
            <a:endParaRPr lang="el-GR" sz="2000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857224" y="2214554"/>
            <a:ext cx="4000528" cy="3231654"/>
          </a:xfrm>
          <a:prstGeom prst="rect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rtlCol="0">
            <a:spAutoFit/>
          </a:bodyPr>
          <a:lstStyle/>
          <a:p>
            <a:r>
              <a:rPr lang="el-GR" sz="2000" b="1" u="sng" dirty="0" smtClean="0">
                <a:solidFill>
                  <a:srgbClr val="C00000"/>
                </a:solidFill>
              </a:rPr>
              <a:t>Πορεία της </a:t>
            </a:r>
            <a:r>
              <a:rPr lang="el-GR" sz="2400" b="1" u="sng" dirty="0" smtClean="0">
                <a:solidFill>
                  <a:srgbClr val="C00000"/>
                </a:solidFill>
              </a:rPr>
              <a:t>άσκησης</a:t>
            </a:r>
            <a:endParaRPr lang="el-GR" sz="2000" b="1" u="sng" dirty="0" smtClean="0">
              <a:solidFill>
                <a:srgbClr val="C00000"/>
              </a:solidFill>
            </a:endParaRPr>
          </a:p>
          <a:p>
            <a:endParaRPr lang="el-GR" dirty="0" smtClean="0"/>
          </a:p>
          <a:p>
            <a:pPr>
              <a:lnSpc>
                <a:spcPct val="150000"/>
              </a:lnSpc>
            </a:pPr>
            <a:r>
              <a:rPr lang="el-GR" b="1" dirty="0" smtClean="0"/>
              <a:t>2.  προσθέτουμε ένα κομμάτι πατάτας  και παρατηρούμε την εξέλιξη της αντίδρασης και την μεταβολή της θερμοκρασίας</a:t>
            </a:r>
            <a:r>
              <a:rPr lang="el-GR" dirty="0" smtClean="0"/>
              <a:t>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l-GR" dirty="0" smtClean="0"/>
          </a:p>
          <a:p>
            <a:pPr>
              <a:lnSpc>
                <a:spcPct val="150000"/>
              </a:lnSpc>
            </a:pPr>
            <a:endParaRPr lang="el-GR" dirty="0" smtClean="0"/>
          </a:p>
        </p:txBody>
      </p:sp>
      <p:sp>
        <p:nvSpPr>
          <p:cNvPr id="13" name="12 - Έλλειψη"/>
          <p:cNvSpPr/>
          <p:nvPr/>
        </p:nvSpPr>
        <p:spPr>
          <a:xfrm>
            <a:off x="6786578" y="3643314"/>
            <a:ext cx="1071570" cy="642942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33" name="32 - Καμπύλη γραμμή σύνδεσης"/>
          <p:cNvCxnSpPr/>
          <p:nvPr/>
        </p:nvCxnSpPr>
        <p:spPr>
          <a:xfrm>
            <a:off x="4643438" y="3214686"/>
            <a:ext cx="1143008" cy="714380"/>
          </a:xfrm>
          <a:prstGeom prst="curvedConnector3">
            <a:avLst>
              <a:gd name="adj1" fmla="val 50000"/>
            </a:avLst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Έλλειψη"/>
          <p:cNvSpPr/>
          <p:nvPr/>
        </p:nvSpPr>
        <p:spPr>
          <a:xfrm>
            <a:off x="5500694" y="3071810"/>
            <a:ext cx="714380" cy="1285884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41" name="40 - Shape"/>
          <p:cNvCxnSpPr/>
          <p:nvPr/>
        </p:nvCxnSpPr>
        <p:spPr>
          <a:xfrm flipV="1">
            <a:off x="2428860" y="4214818"/>
            <a:ext cx="4643470" cy="285754"/>
          </a:xfrm>
          <a:prstGeom prst="curvedConnector3">
            <a:avLst>
              <a:gd name="adj1" fmla="val 83992"/>
            </a:avLst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46 - Εικόνα" descr="DSC02974.JPG"/>
          <p:cNvPicPr>
            <a:picLocks noChangeAspect="1"/>
          </p:cNvPicPr>
          <p:nvPr/>
        </p:nvPicPr>
        <p:blipFill>
          <a:blip r:embed="rId4" cstate="email">
            <a:lum bright="10000" contrast="20000"/>
          </a:blip>
          <a:srcRect/>
          <a:stretch>
            <a:fillRect/>
          </a:stretch>
        </p:blipFill>
        <p:spPr>
          <a:xfrm>
            <a:off x="6858016" y="3857628"/>
            <a:ext cx="714380" cy="257177"/>
          </a:xfrm>
          <a:prstGeom prst="rect">
            <a:avLst/>
          </a:prstGeom>
        </p:spPr>
      </p:pic>
      <p:pic>
        <p:nvPicPr>
          <p:cNvPr id="48" name="47 - Εικόνα" descr="DSC02975.JPG"/>
          <p:cNvPicPr>
            <a:picLocks noChangeAspect="1"/>
          </p:cNvPicPr>
          <p:nvPr/>
        </p:nvPicPr>
        <p:blipFill>
          <a:blip r:embed="rId5" cstate="email">
            <a:lum bright="10000" contrast="10000"/>
          </a:blip>
          <a:srcRect/>
          <a:stretch>
            <a:fillRect/>
          </a:stretch>
        </p:blipFill>
        <p:spPr>
          <a:xfrm>
            <a:off x="7143768" y="3857628"/>
            <a:ext cx="428628" cy="265341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4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7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8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66"/>
          <p:cNvSpPr txBox="1">
            <a:spLocks noChangeArrowheads="1"/>
          </p:cNvSpPr>
          <p:nvPr/>
        </p:nvSpPr>
        <p:spPr bwMode="auto">
          <a:xfrm>
            <a:off x="6072198" y="6550223"/>
            <a:ext cx="3286148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l-GR" sz="1400" b="1" dirty="0">
                <a:latin typeface="Arial" charset="0"/>
              </a:rPr>
              <a:t>Επιμέλεια: Σαμαράς Πασχάλης </a:t>
            </a:r>
          </a:p>
        </p:txBody>
      </p:sp>
      <p:sp>
        <p:nvSpPr>
          <p:cNvPr id="9" name="WordArt 4"/>
          <p:cNvSpPr>
            <a:spLocks noChangeArrowheads="1" noChangeShapeType="1" noTextEdit="1"/>
          </p:cNvSpPr>
          <p:nvPr/>
        </p:nvSpPr>
        <p:spPr bwMode="auto">
          <a:xfrm>
            <a:off x="1214415" y="214290"/>
            <a:ext cx="7358114" cy="1000131"/>
          </a:xfrm>
          <a:prstGeom prst="rect">
            <a:avLst/>
          </a:prstGeom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none" fromWordArt="1">
            <a:prstTxWarp prst="textPlain">
              <a:avLst>
                <a:gd name="adj" fmla="val 51448"/>
              </a:avLst>
            </a:prstTxWarp>
            <a:scene3d>
              <a:camera prst="orthographicFront"/>
              <a:lightRig rig="sunset" dir="t"/>
            </a:scene3d>
            <a:sp3d prstMaterial="matte"/>
          </a:bodyPr>
          <a:lstStyle/>
          <a:p>
            <a:pPr algn="ctr"/>
            <a:r>
              <a:rPr lang="el-GR" sz="2800" kern="10" dirty="0" smtClean="0">
                <a:ln w="22225">
                  <a:solidFill>
                    <a:schemeClr val="tx1">
                      <a:alpha val="98000"/>
                    </a:schemeClr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50800" dist="50800" dir="5400000" algn="ctr" rotWithShape="0">
                    <a:schemeClr val="bg2">
                      <a:lumMod val="50000"/>
                    </a:schemeClr>
                  </a:outerShdw>
                </a:effectLst>
                <a:latin typeface="Arial Black"/>
              </a:rPr>
              <a:t>Μετουσίωση των πρωτεϊνών και</a:t>
            </a:r>
          </a:p>
          <a:p>
            <a:pPr algn="ctr"/>
            <a:r>
              <a:rPr lang="el-GR" sz="2800" kern="10" dirty="0" smtClean="0">
                <a:ln w="22225">
                  <a:solidFill>
                    <a:schemeClr val="tx1">
                      <a:alpha val="98000"/>
                    </a:schemeClr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50800" dist="50800" dir="5400000" algn="ctr" rotWithShape="0">
                    <a:schemeClr val="bg2">
                      <a:lumMod val="50000"/>
                    </a:schemeClr>
                  </a:outerShdw>
                </a:effectLst>
                <a:latin typeface="Arial Black"/>
              </a:rPr>
              <a:t>Δράση των ενζύμων</a:t>
            </a:r>
            <a:endParaRPr lang="el-GR" sz="2800" kern="10" dirty="0">
              <a:ln w="22225">
                <a:solidFill>
                  <a:schemeClr val="tx1">
                    <a:alpha val="98000"/>
                  </a:schemeClr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blurRad="50800" dist="50800" dir="5400000" algn="ctr" rotWithShape="0">
                  <a:schemeClr val="bg2">
                    <a:lumMod val="50000"/>
                  </a:schemeClr>
                </a:outerShdw>
              </a:effectLst>
              <a:latin typeface="Arial Black"/>
            </a:endParaRPr>
          </a:p>
        </p:txBody>
      </p:sp>
      <p:sp useBgFill="1">
        <p:nvSpPr>
          <p:cNvPr id="10" name="WordArt 75" descr="Γυαλόχαρτο"/>
          <p:cNvSpPr>
            <a:spLocks noChangeArrowheads="1" noChangeShapeType="1" noTextEdit="1"/>
          </p:cNvSpPr>
          <p:nvPr/>
        </p:nvSpPr>
        <p:spPr bwMode="auto">
          <a:xfrm rot="5400000">
            <a:off x="-2607519" y="3036091"/>
            <a:ext cx="6143668" cy="500066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wordArtVert" wrap="none" fromWordArt="1">
            <a:prstTxWarp prst="textPlain">
              <a:avLst>
                <a:gd name="adj" fmla="val 50177"/>
              </a:avLst>
            </a:prstTxWarp>
          </a:bodyPr>
          <a:lstStyle/>
          <a:p>
            <a:pPr algn="ctr" fontAlgn="auto"/>
            <a:r>
              <a:rPr lang="el-GR" sz="4000" kern="10" dirty="0" smtClean="0">
                <a:ln w="12700">
                  <a:solidFill>
                    <a:srgbClr val="C4B596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53882" dir="2700000" algn="ctr" rotWithShape="0">
                    <a:srgbClr val="CBCBCB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ΕΚΦΕ Σερρών</a:t>
            </a:r>
            <a:endParaRPr lang="el-GR" sz="4000" kern="10" dirty="0">
              <a:ln w="12700">
                <a:solidFill>
                  <a:srgbClr val="C4B596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dist="53882" dir="2700000" algn="ctr" rotWithShape="0">
                  <a:srgbClr val="CBCBCB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1214414" y="1428736"/>
            <a:ext cx="3571900" cy="2000548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b="1" u="sng" dirty="0" smtClean="0">
                <a:solidFill>
                  <a:srgbClr val="002060"/>
                </a:solidFill>
              </a:rPr>
              <a:t>Αντιδραστήρια - Υλικά</a:t>
            </a:r>
          </a:p>
          <a:p>
            <a:pPr>
              <a:buFont typeface="Wingdings" pitchFamily="2" charset="2"/>
              <a:buChar char="ü"/>
            </a:pPr>
            <a:r>
              <a:rPr lang="el-GR" sz="2000" dirty="0" smtClean="0"/>
              <a:t>Τρία μικρά κομμάτια συκώτι.</a:t>
            </a:r>
          </a:p>
          <a:p>
            <a:pPr>
              <a:buFont typeface="Wingdings" pitchFamily="2" charset="2"/>
              <a:buChar char="ü"/>
            </a:pPr>
            <a:r>
              <a:rPr lang="el-GR" sz="2000" dirty="0" smtClean="0"/>
              <a:t>Τρία μικρά κομμάτια πατάτα.</a:t>
            </a:r>
          </a:p>
          <a:p>
            <a:pPr>
              <a:buFont typeface="Wingdings" pitchFamily="2" charset="2"/>
              <a:buChar char="ü"/>
            </a:pPr>
            <a:r>
              <a:rPr lang="el-GR" sz="2000" dirty="0" smtClean="0"/>
              <a:t>Οξυζενέ (πυκνό διάλυμα Η</a:t>
            </a:r>
            <a:r>
              <a:rPr lang="el-GR" sz="2000" baseline="-25000" dirty="0" smtClean="0"/>
              <a:t>2</a:t>
            </a:r>
            <a:r>
              <a:rPr lang="el-GR" sz="2000" dirty="0" smtClean="0"/>
              <a:t>Ο</a:t>
            </a:r>
            <a:r>
              <a:rPr lang="el-GR" sz="2000" baseline="-25000" dirty="0" smtClean="0"/>
              <a:t>2</a:t>
            </a:r>
            <a:r>
              <a:rPr lang="el-GR" sz="2000" dirty="0" smtClean="0"/>
              <a:t>).</a:t>
            </a:r>
          </a:p>
          <a:p>
            <a:pPr>
              <a:buFont typeface="Wingdings" pitchFamily="2" charset="2"/>
              <a:buChar char="ü"/>
            </a:pPr>
            <a:r>
              <a:rPr lang="el-GR" sz="2000" dirty="0" smtClean="0"/>
              <a:t>Υδροχλωρικό ή άλλο οξύ.</a:t>
            </a:r>
          </a:p>
        </p:txBody>
      </p:sp>
      <p:sp>
        <p:nvSpPr>
          <p:cNvPr id="12" name="11 - TextBox"/>
          <p:cNvSpPr txBox="1"/>
          <p:nvPr/>
        </p:nvSpPr>
        <p:spPr>
          <a:xfrm>
            <a:off x="5072066" y="1428736"/>
            <a:ext cx="3786214" cy="1384995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b="1" u="sng" dirty="0">
                <a:solidFill>
                  <a:srgbClr val="002060"/>
                </a:solidFill>
              </a:rPr>
              <a:t>Όργανα -  Συσκευές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/>
              <a:t>Έξι μεγάλοι δοκιμαστικοί </a:t>
            </a:r>
            <a:r>
              <a:rPr lang="el-GR" sz="2000" dirty="0" smtClean="0"/>
              <a:t>      σωλήνες</a:t>
            </a:r>
            <a:r>
              <a:rPr lang="el-GR" sz="2000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/>
              <a:t>Γκαζάκι και ποτήρι ζέσεως</a:t>
            </a:r>
          </a:p>
        </p:txBody>
      </p:sp>
      <p:pic>
        <p:nvPicPr>
          <p:cNvPr id="13" name="12 - Εικόνα" descr="DSC0276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055566" y="3714752"/>
            <a:ext cx="1961034" cy="2614713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4" name="13 - Εικόνα" descr="DSC02771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143962" y="3286124"/>
            <a:ext cx="3622144" cy="2928958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66"/>
          <p:cNvSpPr txBox="1">
            <a:spLocks noChangeArrowheads="1"/>
          </p:cNvSpPr>
          <p:nvPr/>
        </p:nvSpPr>
        <p:spPr bwMode="auto">
          <a:xfrm>
            <a:off x="6072198" y="6550223"/>
            <a:ext cx="3286148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l-GR" sz="1400" b="1" dirty="0">
                <a:latin typeface="Arial" charset="0"/>
              </a:rPr>
              <a:t>Επιμέλεια: Σαμαράς Πασχάλης </a:t>
            </a:r>
          </a:p>
        </p:txBody>
      </p:sp>
      <p:sp>
        <p:nvSpPr>
          <p:cNvPr id="9" name="WordArt 4"/>
          <p:cNvSpPr>
            <a:spLocks noChangeArrowheads="1" noChangeShapeType="1" noTextEdit="1"/>
          </p:cNvSpPr>
          <p:nvPr/>
        </p:nvSpPr>
        <p:spPr bwMode="auto">
          <a:xfrm>
            <a:off x="1214415" y="214291"/>
            <a:ext cx="7358114" cy="8572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8"/>
              </a:avLst>
            </a:prstTxWarp>
            <a:scene3d>
              <a:camera prst="orthographicFront"/>
              <a:lightRig rig="sunset" dir="t"/>
            </a:scene3d>
            <a:sp3d prstMaterial="matte"/>
          </a:bodyPr>
          <a:lstStyle/>
          <a:p>
            <a:pPr algn="ctr"/>
            <a:r>
              <a:rPr lang="el-GR" sz="2800" kern="10" dirty="0" smtClean="0">
                <a:ln w="22225">
                  <a:solidFill>
                    <a:schemeClr val="tx1">
                      <a:alpha val="98000"/>
                    </a:schemeClr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50800" dist="50800" dir="5400000" algn="ctr" rotWithShape="0">
                    <a:schemeClr val="bg2">
                      <a:lumMod val="50000"/>
                    </a:schemeClr>
                  </a:outerShdw>
                </a:effectLst>
                <a:latin typeface="Arial Black"/>
              </a:rPr>
              <a:t>Μετουσίωση των πρωτεϊνών και</a:t>
            </a:r>
          </a:p>
          <a:p>
            <a:pPr algn="ctr"/>
            <a:r>
              <a:rPr lang="el-GR" sz="2800" kern="10" dirty="0" smtClean="0">
                <a:ln w="22225">
                  <a:solidFill>
                    <a:schemeClr val="tx1">
                      <a:alpha val="98000"/>
                    </a:schemeClr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50800" dist="50800" dir="5400000" algn="ctr" rotWithShape="0">
                    <a:schemeClr val="bg2">
                      <a:lumMod val="50000"/>
                    </a:schemeClr>
                  </a:outerShdw>
                </a:effectLst>
                <a:latin typeface="Arial Black"/>
              </a:rPr>
              <a:t>Δράση των ενζύμων</a:t>
            </a:r>
            <a:endParaRPr lang="el-GR" sz="2800" kern="10" dirty="0">
              <a:ln w="22225">
                <a:solidFill>
                  <a:schemeClr val="tx1">
                    <a:alpha val="98000"/>
                  </a:schemeClr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blurRad="50800" dist="50800" dir="5400000" algn="ctr" rotWithShape="0">
                  <a:schemeClr val="bg2">
                    <a:lumMod val="50000"/>
                  </a:schemeClr>
                </a:outerShdw>
              </a:effectLst>
              <a:latin typeface="Arial Black"/>
            </a:endParaRPr>
          </a:p>
        </p:txBody>
      </p:sp>
      <p:sp>
        <p:nvSpPr>
          <p:cNvPr id="10" name="WordArt 75" descr="Γυαλόχαρτο"/>
          <p:cNvSpPr>
            <a:spLocks noChangeArrowheads="1" noChangeShapeType="1" noTextEdit="1"/>
          </p:cNvSpPr>
          <p:nvPr/>
        </p:nvSpPr>
        <p:spPr bwMode="auto">
          <a:xfrm rot="5400000">
            <a:off x="-2607519" y="3036091"/>
            <a:ext cx="6143668" cy="500066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wordArtVert" wrap="none" fromWordArt="1">
            <a:prstTxWarp prst="textPlain">
              <a:avLst>
                <a:gd name="adj" fmla="val 50177"/>
              </a:avLst>
            </a:prstTxWarp>
          </a:bodyPr>
          <a:lstStyle/>
          <a:p>
            <a:pPr algn="ctr" fontAlgn="auto"/>
            <a:r>
              <a:rPr lang="el-GR" sz="4000" kern="10" dirty="0" smtClean="0">
                <a:ln w="12700">
                  <a:solidFill>
                    <a:srgbClr val="C4B596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53882" dir="2700000" algn="ctr" rotWithShape="0">
                    <a:srgbClr val="CBCBCB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ΕΚΦΕ Σερρών</a:t>
            </a:r>
            <a:endParaRPr lang="el-GR" sz="4000" kern="10" dirty="0">
              <a:ln w="12700">
                <a:solidFill>
                  <a:srgbClr val="C4B596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dist="53882" dir="2700000" algn="ctr" rotWithShape="0">
                  <a:srgbClr val="CBCBCB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5" name="14 - Εικόνα" descr="DSC0278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929058" y="1571782"/>
            <a:ext cx="4786346" cy="4235704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6" name="15 - TextBox"/>
          <p:cNvSpPr txBox="1"/>
          <p:nvPr/>
        </p:nvSpPr>
        <p:spPr>
          <a:xfrm>
            <a:off x="785786" y="1928802"/>
            <a:ext cx="32861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l-GR" sz="2000" dirty="0" smtClean="0"/>
              <a:t>Προσθέτουμε στους  έξι δοκιμαστικούς σωλήνες μικρή ποσότητα Οξυζενέ.</a:t>
            </a:r>
            <a:r>
              <a:rPr lang="en-US" sz="2000" dirty="0" smtClean="0"/>
              <a:t>  </a:t>
            </a:r>
          </a:p>
          <a:p>
            <a:pPr marL="342900" indent="-342900">
              <a:buFont typeface="+mj-lt"/>
              <a:buAutoNum type="arabicPeriod"/>
            </a:pPr>
            <a:endParaRPr lang="en-US" sz="2000" dirty="0"/>
          </a:p>
          <a:p>
            <a:pPr marL="342900" indent="-342900">
              <a:buFont typeface="+mj-lt"/>
              <a:buAutoNum type="arabicPeriod"/>
            </a:pPr>
            <a:endParaRPr lang="el-GR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l-GR" sz="2000" dirty="0" smtClean="0"/>
              <a:t>Στους  σωλήνες 5 και 6 προσθέτουμε λίγες σταγόνες </a:t>
            </a:r>
            <a:r>
              <a:rPr lang="en-US" sz="2000" dirty="0" err="1" smtClean="0"/>
              <a:t>HCl</a:t>
            </a:r>
            <a:r>
              <a:rPr lang="en-US" sz="2000" dirty="0" smtClean="0"/>
              <a:t>.</a:t>
            </a:r>
            <a:endParaRPr lang="el-GR" sz="2000" dirty="0"/>
          </a:p>
        </p:txBody>
      </p:sp>
      <p:sp>
        <p:nvSpPr>
          <p:cNvPr id="17" name="16 - TextBox"/>
          <p:cNvSpPr txBox="1"/>
          <p:nvPr/>
        </p:nvSpPr>
        <p:spPr>
          <a:xfrm>
            <a:off x="4286248" y="4572008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1       2      3      4      5      6 </a:t>
            </a:r>
            <a:endParaRPr lang="el-GR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66"/>
          <p:cNvSpPr txBox="1">
            <a:spLocks noChangeArrowheads="1"/>
          </p:cNvSpPr>
          <p:nvPr/>
        </p:nvSpPr>
        <p:spPr bwMode="auto">
          <a:xfrm>
            <a:off x="6072198" y="6550223"/>
            <a:ext cx="3286148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l-GR" sz="1400" b="1" dirty="0">
                <a:latin typeface="Arial" charset="0"/>
              </a:rPr>
              <a:t>Επιμέλεια: Σαμαράς Πασχάλης </a:t>
            </a:r>
          </a:p>
        </p:txBody>
      </p:sp>
      <p:sp>
        <p:nvSpPr>
          <p:cNvPr id="9" name="WordArt 4"/>
          <p:cNvSpPr>
            <a:spLocks noChangeArrowheads="1" noChangeShapeType="1" noTextEdit="1"/>
          </p:cNvSpPr>
          <p:nvPr/>
        </p:nvSpPr>
        <p:spPr bwMode="auto">
          <a:xfrm>
            <a:off x="1214415" y="214291"/>
            <a:ext cx="7358114" cy="8572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8"/>
              </a:avLst>
            </a:prstTxWarp>
            <a:scene3d>
              <a:camera prst="orthographicFront"/>
              <a:lightRig rig="sunset" dir="t"/>
            </a:scene3d>
            <a:sp3d prstMaterial="matte"/>
          </a:bodyPr>
          <a:lstStyle/>
          <a:p>
            <a:pPr algn="ctr"/>
            <a:r>
              <a:rPr lang="el-GR" sz="2800" kern="10" dirty="0" smtClean="0">
                <a:ln w="22225">
                  <a:solidFill>
                    <a:schemeClr val="tx1">
                      <a:alpha val="98000"/>
                    </a:schemeClr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50800" dist="50800" dir="5400000" algn="ctr" rotWithShape="0">
                    <a:schemeClr val="bg2">
                      <a:lumMod val="50000"/>
                    </a:schemeClr>
                  </a:outerShdw>
                </a:effectLst>
                <a:latin typeface="Arial Black"/>
              </a:rPr>
              <a:t>Μετουσίωση των πρωτεϊνών και</a:t>
            </a:r>
          </a:p>
          <a:p>
            <a:pPr algn="ctr"/>
            <a:r>
              <a:rPr lang="el-GR" sz="2800" kern="10" dirty="0" smtClean="0">
                <a:ln w="22225">
                  <a:solidFill>
                    <a:schemeClr val="tx1">
                      <a:alpha val="98000"/>
                    </a:schemeClr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50800" dist="50800" dir="5400000" algn="ctr" rotWithShape="0">
                    <a:schemeClr val="bg2">
                      <a:lumMod val="50000"/>
                    </a:schemeClr>
                  </a:outerShdw>
                </a:effectLst>
                <a:latin typeface="Arial Black"/>
              </a:rPr>
              <a:t>Δράση των ενζύμων</a:t>
            </a:r>
            <a:endParaRPr lang="el-GR" sz="2800" kern="10" dirty="0">
              <a:ln w="22225">
                <a:solidFill>
                  <a:schemeClr val="tx1">
                    <a:alpha val="98000"/>
                  </a:schemeClr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blurRad="50800" dist="50800" dir="5400000" algn="ctr" rotWithShape="0">
                  <a:schemeClr val="bg2">
                    <a:lumMod val="50000"/>
                  </a:schemeClr>
                </a:outerShdw>
              </a:effectLst>
              <a:latin typeface="Arial Black"/>
            </a:endParaRPr>
          </a:p>
        </p:txBody>
      </p:sp>
      <p:sp>
        <p:nvSpPr>
          <p:cNvPr id="10" name="WordArt 75" descr="Γυαλόχαρτο"/>
          <p:cNvSpPr>
            <a:spLocks noChangeArrowheads="1" noChangeShapeType="1" noTextEdit="1"/>
          </p:cNvSpPr>
          <p:nvPr/>
        </p:nvSpPr>
        <p:spPr bwMode="auto">
          <a:xfrm rot="5400000">
            <a:off x="-2607519" y="3036091"/>
            <a:ext cx="6143668" cy="500066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wordArtVert" wrap="none" fromWordArt="1">
            <a:prstTxWarp prst="textPlain">
              <a:avLst>
                <a:gd name="adj" fmla="val 50177"/>
              </a:avLst>
            </a:prstTxWarp>
          </a:bodyPr>
          <a:lstStyle/>
          <a:p>
            <a:pPr algn="ctr" fontAlgn="auto"/>
            <a:r>
              <a:rPr lang="el-GR" sz="4000" kern="10" dirty="0" smtClean="0">
                <a:ln w="12700">
                  <a:solidFill>
                    <a:srgbClr val="C4B596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53882" dir="2700000" algn="ctr" rotWithShape="0">
                    <a:srgbClr val="CBCBCB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ΕΚΦΕ Σερρών</a:t>
            </a:r>
            <a:endParaRPr lang="el-GR" sz="4000" kern="10" dirty="0">
              <a:ln w="12700">
                <a:solidFill>
                  <a:srgbClr val="C4B596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dist="53882" dir="2700000" algn="ctr" rotWithShape="0">
                  <a:srgbClr val="CBCBCB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1214414" y="1428736"/>
            <a:ext cx="74295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l-GR" sz="2000" dirty="0" smtClean="0"/>
              <a:t>Θερμαίνουμε σε υδατόλουτρο ένα κομμάτι συκώτι και ένα πατάτας. </a:t>
            </a:r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endParaRPr lang="en-US" sz="2000" dirty="0"/>
          </a:p>
        </p:txBody>
      </p:sp>
      <p:pic>
        <p:nvPicPr>
          <p:cNvPr id="14" name="13 - Εικόνα" descr="DSC02776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 rot="5400000">
            <a:off x="4679157" y="2964653"/>
            <a:ext cx="3714775" cy="2786082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8" name="17 - Εικόνα" descr="DSC02779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714480" y="2501884"/>
            <a:ext cx="2857520" cy="37272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- Εικόνα" descr="DSC02785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071538" y="2754364"/>
            <a:ext cx="3643338" cy="3420974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075" name="Text Box 66"/>
          <p:cNvSpPr txBox="1">
            <a:spLocks noChangeArrowheads="1"/>
          </p:cNvSpPr>
          <p:nvPr/>
        </p:nvSpPr>
        <p:spPr bwMode="auto">
          <a:xfrm>
            <a:off x="6072198" y="6550223"/>
            <a:ext cx="3286148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l-GR" sz="1400" b="1" dirty="0">
                <a:latin typeface="Arial" charset="0"/>
              </a:rPr>
              <a:t>Επιμέλεια: Σαμαράς Πασχάλης </a:t>
            </a:r>
          </a:p>
        </p:txBody>
      </p:sp>
      <p:sp>
        <p:nvSpPr>
          <p:cNvPr id="9" name="WordArt 4"/>
          <p:cNvSpPr>
            <a:spLocks noChangeArrowheads="1" noChangeShapeType="1" noTextEdit="1"/>
          </p:cNvSpPr>
          <p:nvPr/>
        </p:nvSpPr>
        <p:spPr bwMode="auto">
          <a:xfrm>
            <a:off x="1214415" y="214291"/>
            <a:ext cx="7358114" cy="8572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8"/>
              </a:avLst>
            </a:prstTxWarp>
            <a:scene3d>
              <a:camera prst="orthographicFront"/>
              <a:lightRig rig="sunset" dir="t"/>
            </a:scene3d>
            <a:sp3d prstMaterial="matte"/>
          </a:bodyPr>
          <a:lstStyle/>
          <a:p>
            <a:pPr algn="ctr"/>
            <a:r>
              <a:rPr lang="el-GR" sz="2800" kern="10" dirty="0" smtClean="0">
                <a:ln w="22225">
                  <a:solidFill>
                    <a:schemeClr val="tx1">
                      <a:alpha val="98000"/>
                    </a:schemeClr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50800" dist="50800" dir="5400000" algn="ctr" rotWithShape="0">
                    <a:schemeClr val="bg2">
                      <a:lumMod val="50000"/>
                    </a:schemeClr>
                  </a:outerShdw>
                </a:effectLst>
                <a:latin typeface="Arial Black"/>
              </a:rPr>
              <a:t>Μετουσίωση των πρωτεϊνών και</a:t>
            </a:r>
          </a:p>
          <a:p>
            <a:pPr algn="ctr"/>
            <a:r>
              <a:rPr lang="el-GR" sz="2800" kern="10" dirty="0" smtClean="0">
                <a:ln w="22225">
                  <a:solidFill>
                    <a:schemeClr val="tx1">
                      <a:alpha val="98000"/>
                    </a:schemeClr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50800" dist="50800" dir="5400000" algn="ctr" rotWithShape="0">
                    <a:schemeClr val="bg2">
                      <a:lumMod val="50000"/>
                    </a:schemeClr>
                  </a:outerShdw>
                </a:effectLst>
                <a:latin typeface="Arial Black"/>
              </a:rPr>
              <a:t>Δράση των ενζύμων</a:t>
            </a:r>
            <a:endParaRPr lang="el-GR" sz="2800" kern="10" dirty="0">
              <a:ln w="22225">
                <a:solidFill>
                  <a:schemeClr val="tx1">
                    <a:alpha val="98000"/>
                  </a:schemeClr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blurRad="50800" dist="50800" dir="5400000" algn="ctr" rotWithShape="0">
                  <a:schemeClr val="bg2">
                    <a:lumMod val="50000"/>
                  </a:schemeClr>
                </a:outerShdw>
              </a:effectLst>
              <a:latin typeface="Arial Black"/>
            </a:endParaRPr>
          </a:p>
        </p:txBody>
      </p:sp>
      <p:sp>
        <p:nvSpPr>
          <p:cNvPr id="10" name="WordArt 75" descr="Γυαλόχαρτο"/>
          <p:cNvSpPr>
            <a:spLocks noChangeArrowheads="1" noChangeShapeType="1" noTextEdit="1"/>
          </p:cNvSpPr>
          <p:nvPr/>
        </p:nvSpPr>
        <p:spPr bwMode="auto">
          <a:xfrm rot="5400000">
            <a:off x="-2607519" y="3036091"/>
            <a:ext cx="6143668" cy="500066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wordArtVert" wrap="none" fromWordArt="1">
            <a:prstTxWarp prst="textPlain">
              <a:avLst>
                <a:gd name="adj" fmla="val 50177"/>
              </a:avLst>
            </a:prstTxWarp>
          </a:bodyPr>
          <a:lstStyle/>
          <a:p>
            <a:pPr algn="ctr" fontAlgn="auto"/>
            <a:r>
              <a:rPr lang="el-GR" sz="4000" kern="10" dirty="0" smtClean="0">
                <a:ln w="12700">
                  <a:solidFill>
                    <a:srgbClr val="C4B596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53882" dir="2700000" algn="ctr" rotWithShape="0">
                    <a:srgbClr val="CBCBCB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ΕΚΦΕ Σερρών</a:t>
            </a:r>
            <a:endParaRPr lang="el-GR" sz="4000" kern="10" dirty="0">
              <a:ln w="12700">
                <a:solidFill>
                  <a:srgbClr val="C4B596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dist="53882" dir="2700000" algn="ctr" rotWithShape="0">
                  <a:srgbClr val="CBCBCB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928662" y="1428736"/>
            <a:ext cx="7786742" cy="141577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l-GR" sz="2200" dirty="0" smtClean="0"/>
              <a:t>Προσθέτουμε στους σωλήνες 1, 5 από ένα κομμάτι συκώτι ωμό και στον 3 το βρασμένο.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2200" dirty="0" smtClean="0"/>
              <a:t>Στους 2, 6 πατάτα ωμή και στον 4 τη βρασμένη. </a:t>
            </a:r>
            <a:endParaRPr lang="en-US" sz="2200" dirty="0" smtClean="0"/>
          </a:p>
          <a:p>
            <a:pPr marL="342900" indent="-342900"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17" name="16 - TextBox"/>
          <p:cNvSpPr txBox="1"/>
          <p:nvPr/>
        </p:nvSpPr>
        <p:spPr>
          <a:xfrm>
            <a:off x="1785918" y="5000636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1      2      3      4    5     6 </a:t>
            </a:r>
            <a:endParaRPr lang="el-GR" dirty="0"/>
          </a:p>
        </p:txBody>
      </p:sp>
      <p:pic>
        <p:nvPicPr>
          <p:cNvPr id="11" name="10 - Εικόνα" descr="DSC02787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073281" y="2571744"/>
            <a:ext cx="3569470" cy="3790588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3" name="12 - TextBox"/>
          <p:cNvSpPr txBox="1"/>
          <p:nvPr/>
        </p:nvSpPr>
        <p:spPr>
          <a:xfrm>
            <a:off x="5500694" y="5214950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l-GR" dirty="0" smtClean="0"/>
              <a:t>1     </a:t>
            </a:r>
            <a:r>
              <a:rPr lang="en-US" dirty="0" smtClean="0"/>
              <a:t>2      3      4      5      6 </a:t>
            </a:r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66"/>
          <p:cNvSpPr txBox="1">
            <a:spLocks noChangeArrowheads="1"/>
          </p:cNvSpPr>
          <p:nvPr/>
        </p:nvSpPr>
        <p:spPr bwMode="auto">
          <a:xfrm>
            <a:off x="6072198" y="6550223"/>
            <a:ext cx="3286148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l-GR" sz="1400" b="1" dirty="0">
                <a:latin typeface="Arial" charset="0"/>
              </a:rPr>
              <a:t>Επιμέλεια: Σαμαράς Πασχάλης </a:t>
            </a:r>
          </a:p>
        </p:txBody>
      </p:sp>
      <p:sp>
        <p:nvSpPr>
          <p:cNvPr id="9" name="WordArt 4"/>
          <p:cNvSpPr>
            <a:spLocks noChangeArrowheads="1" noChangeShapeType="1" noTextEdit="1"/>
          </p:cNvSpPr>
          <p:nvPr/>
        </p:nvSpPr>
        <p:spPr bwMode="auto">
          <a:xfrm>
            <a:off x="1214415" y="214291"/>
            <a:ext cx="7358114" cy="8572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8"/>
              </a:avLst>
            </a:prstTxWarp>
            <a:scene3d>
              <a:camera prst="orthographicFront"/>
              <a:lightRig rig="sunset" dir="t"/>
            </a:scene3d>
            <a:sp3d prstMaterial="matte"/>
          </a:bodyPr>
          <a:lstStyle/>
          <a:p>
            <a:pPr algn="ctr"/>
            <a:r>
              <a:rPr lang="el-GR" sz="2800" kern="10" dirty="0" smtClean="0">
                <a:ln w="22225">
                  <a:solidFill>
                    <a:schemeClr val="tx1">
                      <a:alpha val="98000"/>
                    </a:schemeClr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50800" dist="50800" dir="5400000" algn="ctr" rotWithShape="0">
                    <a:schemeClr val="bg2">
                      <a:lumMod val="50000"/>
                    </a:schemeClr>
                  </a:outerShdw>
                </a:effectLst>
                <a:latin typeface="Arial Black"/>
              </a:rPr>
              <a:t>Μετουσίωση των πρωτεϊνών και</a:t>
            </a:r>
          </a:p>
          <a:p>
            <a:pPr algn="ctr"/>
            <a:r>
              <a:rPr lang="el-GR" sz="2800" kern="10" dirty="0" smtClean="0">
                <a:ln w="22225">
                  <a:solidFill>
                    <a:schemeClr val="tx1">
                      <a:alpha val="98000"/>
                    </a:schemeClr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50800" dist="50800" dir="5400000" algn="ctr" rotWithShape="0">
                    <a:schemeClr val="bg2">
                      <a:lumMod val="50000"/>
                    </a:schemeClr>
                  </a:outerShdw>
                </a:effectLst>
                <a:latin typeface="Arial Black"/>
              </a:rPr>
              <a:t>Δράση των ενζύμων</a:t>
            </a:r>
            <a:endParaRPr lang="el-GR" sz="2800" kern="10" dirty="0">
              <a:ln w="22225">
                <a:solidFill>
                  <a:schemeClr val="tx1">
                    <a:alpha val="98000"/>
                  </a:schemeClr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blurRad="50800" dist="50800" dir="5400000" algn="ctr" rotWithShape="0">
                  <a:schemeClr val="bg2">
                    <a:lumMod val="50000"/>
                  </a:schemeClr>
                </a:outerShdw>
              </a:effectLst>
              <a:latin typeface="Arial Black"/>
            </a:endParaRPr>
          </a:p>
        </p:txBody>
      </p:sp>
      <p:sp>
        <p:nvSpPr>
          <p:cNvPr id="10" name="WordArt 75" descr="Γυαλόχαρτο"/>
          <p:cNvSpPr>
            <a:spLocks noChangeArrowheads="1" noChangeShapeType="1" noTextEdit="1"/>
          </p:cNvSpPr>
          <p:nvPr/>
        </p:nvSpPr>
        <p:spPr bwMode="auto">
          <a:xfrm rot="5400000">
            <a:off x="-2607519" y="3036091"/>
            <a:ext cx="6143668" cy="500066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wordArtVert" wrap="none" fromWordArt="1">
            <a:prstTxWarp prst="textPlain">
              <a:avLst>
                <a:gd name="adj" fmla="val 50177"/>
              </a:avLst>
            </a:prstTxWarp>
          </a:bodyPr>
          <a:lstStyle/>
          <a:p>
            <a:pPr algn="ctr" fontAlgn="auto"/>
            <a:r>
              <a:rPr lang="el-GR" sz="4000" kern="10" dirty="0" smtClean="0">
                <a:ln w="12700">
                  <a:solidFill>
                    <a:srgbClr val="C4B596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53882" dir="2700000" algn="ctr" rotWithShape="0">
                    <a:srgbClr val="CBCBCB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ΕΚΦΕ Σερρών</a:t>
            </a:r>
            <a:endParaRPr lang="el-GR" sz="4000" kern="10" dirty="0">
              <a:ln w="12700">
                <a:solidFill>
                  <a:srgbClr val="C4B596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dist="53882" dir="2700000" algn="ctr" rotWithShape="0">
                  <a:srgbClr val="CBCBCB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2" name="11 - Εικόνα" descr="DSC02792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709821" y="1500174"/>
            <a:ext cx="5203639" cy="4773981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7" name="16 - TextBox"/>
          <p:cNvSpPr txBox="1"/>
          <p:nvPr/>
        </p:nvSpPr>
        <p:spPr>
          <a:xfrm>
            <a:off x="4357686" y="435769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   </a:t>
            </a:r>
            <a:r>
              <a:rPr lang="el-GR" dirty="0" smtClean="0"/>
              <a:t>  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r>
              <a:rPr lang="en-US" dirty="0" smtClean="0"/>
              <a:t>  2    </a:t>
            </a:r>
            <a:r>
              <a:rPr lang="el-GR" dirty="0" smtClean="0"/>
              <a:t>    </a:t>
            </a:r>
            <a:r>
              <a:rPr lang="en-US" dirty="0" smtClean="0"/>
              <a:t>  </a:t>
            </a:r>
            <a:r>
              <a:rPr lang="en-US" dirty="0" smtClean="0"/>
              <a:t>3    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r>
              <a:rPr lang="en-US" dirty="0" smtClean="0"/>
              <a:t> </a:t>
            </a:r>
            <a:r>
              <a:rPr lang="el-GR" dirty="0" smtClean="0"/>
              <a:t>  </a:t>
            </a:r>
            <a:r>
              <a:rPr lang="en-US" dirty="0" smtClean="0"/>
              <a:t> </a:t>
            </a:r>
            <a:r>
              <a:rPr lang="en-US" dirty="0" smtClean="0"/>
              <a:t>4    </a:t>
            </a:r>
            <a:r>
              <a:rPr lang="el-GR" dirty="0" smtClean="0"/>
              <a:t> </a:t>
            </a:r>
            <a:r>
              <a:rPr lang="en-US" dirty="0" smtClean="0"/>
              <a:t> </a:t>
            </a:r>
            <a:r>
              <a:rPr lang="el-GR" dirty="0" smtClean="0"/>
              <a:t>  </a:t>
            </a:r>
            <a:r>
              <a:rPr lang="en-US" dirty="0" smtClean="0"/>
              <a:t>  </a:t>
            </a:r>
            <a:r>
              <a:rPr lang="en-US" dirty="0" smtClean="0"/>
              <a:t>5    </a:t>
            </a:r>
            <a:r>
              <a:rPr lang="el-GR" dirty="0" smtClean="0"/>
              <a:t>  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r>
              <a:rPr lang="en-US" dirty="0" smtClean="0"/>
              <a:t> 6 </a:t>
            </a:r>
            <a:endParaRPr lang="el-GR" dirty="0"/>
          </a:p>
        </p:txBody>
      </p:sp>
      <p:sp>
        <p:nvSpPr>
          <p:cNvPr id="14" name="13 - TextBox"/>
          <p:cNvSpPr txBox="1"/>
          <p:nvPr/>
        </p:nvSpPr>
        <p:spPr>
          <a:xfrm>
            <a:off x="928662" y="1714488"/>
            <a:ext cx="250033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/>
              <a:t>Παρατηρούμε  τον αναβρασμό και την παραγωγή φυσαλίδων στους </a:t>
            </a:r>
            <a:r>
              <a:rPr lang="el-GR" sz="2200" dirty="0" smtClean="0"/>
              <a:t>σωλήνες</a:t>
            </a:r>
            <a:r>
              <a:rPr lang="en-US" dirty="0" smtClean="0"/>
              <a:t> </a:t>
            </a:r>
            <a:r>
              <a:rPr lang="el-GR" dirty="0" smtClean="0"/>
              <a:t>.</a:t>
            </a:r>
            <a:endParaRPr lang="en-US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66"/>
          <p:cNvSpPr txBox="1">
            <a:spLocks noChangeArrowheads="1"/>
          </p:cNvSpPr>
          <p:nvPr/>
        </p:nvSpPr>
        <p:spPr bwMode="auto">
          <a:xfrm>
            <a:off x="6072198" y="6550223"/>
            <a:ext cx="3286148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l-GR" sz="1400" b="1" dirty="0">
                <a:latin typeface="Arial" charset="0"/>
              </a:rPr>
              <a:t>Επιμέλεια: Σαμαράς Πασχάλης </a:t>
            </a:r>
          </a:p>
        </p:txBody>
      </p:sp>
      <p:sp>
        <p:nvSpPr>
          <p:cNvPr id="9" name="WordArt 4"/>
          <p:cNvSpPr>
            <a:spLocks noChangeArrowheads="1" noChangeShapeType="1" noTextEdit="1"/>
          </p:cNvSpPr>
          <p:nvPr/>
        </p:nvSpPr>
        <p:spPr bwMode="auto">
          <a:xfrm>
            <a:off x="1214415" y="214291"/>
            <a:ext cx="7358114" cy="8572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8"/>
              </a:avLst>
            </a:prstTxWarp>
            <a:scene3d>
              <a:camera prst="orthographicFront"/>
              <a:lightRig rig="sunset" dir="t"/>
            </a:scene3d>
            <a:sp3d prstMaterial="matte"/>
          </a:bodyPr>
          <a:lstStyle/>
          <a:p>
            <a:pPr algn="ctr"/>
            <a:r>
              <a:rPr lang="el-GR" sz="2800" kern="10" dirty="0" smtClean="0">
                <a:ln w="22225">
                  <a:solidFill>
                    <a:schemeClr val="tx1">
                      <a:alpha val="98000"/>
                    </a:schemeClr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50800" dist="50800" dir="5400000" algn="ctr" rotWithShape="0">
                    <a:schemeClr val="bg2">
                      <a:lumMod val="50000"/>
                    </a:schemeClr>
                  </a:outerShdw>
                </a:effectLst>
                <a:latin typeface="Arial Black"/>
              </a:rPr>
              <a:t>Μετουσίωση των πρωτεϊνών και</a:t>
            </a:r>
          </a:p>
          <a:p>
            <a:pPr algn="ctr"/>
            <a:r>
              <a:rPr lang="el-GR" sz="2800" kern="10" dirty="0" smtClean="0">
                <a:ln w="22225">
                  <a:solidFill>
                    <a:schemeClr val="tx1">
                      <a:alpha val="98000"/>
                    </a:schemeClr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50800" dist="50800" dir="5400000" algn="ctr" rotWithShape="0">
                    <a:schemeClr val="bg2">
                      <a:lumMod val="50000"/>
                    </a:schemeClr>
                  </a:outerShdw>
                </a:effectLst>
                <a:latin typeface="Arial Black"/>
              </a:rPr>
              <a:t>Δράση των ενζύμων</a:t>
            </a:r>
            <a:endParaRPr lang="el-GR" sz="2800" kern="10" dirty="0">
              <a:ln w="22225">
                <a:solidFill>
                  <a:schemeClr val="tx1">
                    <a:alpha val="98000"/>
                  </a:schemeClr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blurRad="50800" dist="50800" dir="5400000" algn="ctr" rotWithShape="0">
                  <a:schemeClr val="bg2">
                    <a:lumMod val="50000"/>
                  </a:schemeClr>
                </a:outerShdw>
              </a:effectLst>
              <a:latin typeface="Arial Black"/>
            </a:endParaRPr>
          </a:p>
        </p:txBody>
      </p:sp>
      <p:sp>
        <p:nvSpPr>
          <p:cNvPr id="10" name="WordArt 75" descr="Γυαλόχαρτο"/>
          <p:cNvSpPr>
            <a:spLocks noChangeArrowheads="1" noChangeShapeType="1" noTextEdit="1"/>
          </p:cNvSpPr>
          <p:nvPr/>
        </p:nvSpPr>
        <p:spPr bwMode="auto">
          <a:xfrm rot="5400000">
            <a:off x="-2607519" y="3036091"/>
            <a:ext cx="6143668" cy="500066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wordArtVert" wrap="none" fromWordArt="1">
            <a:prstTxWarp prst="textPlain">
              <a:avLst>
                <a:gd name="adj" fmla="val 50177"/>
              </a:avLst>
            </a:prstTxWarp>
          </a:bodyPr>
          <a:lstStyle/>
          <a:p>
            <a:pPr algn="ctr" fontAlgn="auto"/>
            <a:r>
              <a:rPr lang="el-GR" sz="4000" kern="10" dirty="0" smtClean="0">
                <a:ln w="12700">
                  <a:solidFill>
                    <a:srgbClr val="C4B596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53882" dir="2700000" algn="ctr" rotWithShape="0">
                    <a:srgbClr val="CBCBCB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ΕΚΦΕ Σερρών</a:t>
            </a:r>
            <a:endParaRPr lang="el-GR" sz="4000" kern="10" dirty="0">
              <a:ln w="12700">
                <a:solidFill>
                  <a:srgbClr val="C4B596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dist="53882" dir="2700000" algn="ctr" rotWithShape="0">
                  <a:srgbClr val="CBCBCB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2" name="11 - Εικόνα" descr="DSC02792.JPG"/>
          <p:cNvPicPr>
            <a:picLocks noChangeAspect="1"/>
          </p:cNvPicPr>
          <p:nvPr/>
        </p:nvPicPr>
        <p:blipFill>
          <a:blip r:embed="rId3">
            <a:lum bright="10000" contrast="20000"/>
          </a:blip>
          <a:srcRect/>
          <a:stretch>
            <a:fillRect/>
          </a:stretch>
        </p:blipFill>
        <p:spPr>
          <a:xfrm>
            <a:off x="1142976" y="214291"/>
            <a:ext cx="7526246" cy="6286543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7" name="16 - TextBox"/>
          <p:cNvSpPr txBox="1"/>
          <p:nvPr/>
        </p:nvSpPr>
        <p:spPr>
          <a:xfrm>
            <a:off x="2000232" y="4214818"/>
            <a:ext cx="5715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   </a:t>
            </a:r>
            <a:r>
              <a:rPr lang="el-GR" dirty="0" smtClean="0"/>
              <a:t>          </a:t>
            </a:r>
            <a:r>
              <a:rPr lang="en-US" dirty="0" smtClean="0"/>
              <a:t> 2    </a:t>
            </a:r>
            <a:r>
              <a:rPr lang="el-GR" dirty="0" smtClean="0"/>
              <a:t>          </a:t>
            </a:r>
            <a:r>
              <a:rPr lang="en-US" dirty="0" smtClean="0"/>
              <a:t> 3    </a:t>
            </a:r>
            <a:r>
              <a:rPr lang="el-GR" dirty="0" smtClean="0"/>
              <a:t> </a:t>
            </a:r>
            <a:r>
              <a:rPr lang="en-US" dirty="0" smtClean="0"/>
              <a:t> </a:t>
            </a:r>
            <a:r>
              <a:rPr lang="el-GR" dirty="0" smtClean="0"/>
              <a:t>         </a:t>
            </a:r>
            <a:r>
              <a:rPr lang="en-US" dirty="0" smtClean="0"/>
              <a:t> 4    </a:t>
            </a:r>
            <a:r>
              <a:rPr lang="el-GR" dirty="0" smtClean="0"/>
              <a:t>   </a:t>
            </a:r>
            <a:r>
              <a:rPr lang="en-US" dirty="0" smtClean="0"/>
              <a:t> </a:t>
            </a:r>
            <a:r>
              <a:rPr lang="el-GR" dirty="0" smtClean="0"/>
              <a:t>       </a:t>
            </a:r>
            <a:r>
              <a:rPr lang="en-US" dirty="0" smtClean="0"/>
              <a:t> 5     </a:t>
            </a:r>
            <a:r>
              <a:rPr lang="el-GR" dirty="0" smtClean="0"/>
              <a:t>         </a:t>
            </a:r>
            <a:r>
              <a:rPr lang="en-US" dirty="0" smtClean="0"/>
              <a:t> 6 </a:t>
            </a:r>
            <a:endParaRPr lang="el-GR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66"/>
          <p:cNvSpPr txBox="1">
            <a:spLocks noChangeArrowheads="1"/>
          </p:cNvSpPr>
          <p:nvPr/>
        </p:nvSpPr>
        <p:spPr bwMode="auto">
          <a:xfrm>
            <a:off x="6072198" y="6550223"/>
            <a:ext cx="3286148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l-GR" sz="1400" b="1" dirty="0">
                <a:latin typeface="Arial" charset="0"/>
              </a:rPr>
              <a:t>Επιμέλεια: Σαμαράς Πασχάλης </a:t>
            </a:r>
          </a:p>
        </p:txBody>
      </p:sp>
      <p:sp>
        <p:nvSpPr>
          <p:cNvPr id="9" name="WordArt 4"/>
          <p:cNvSpPr>
            <a:spLocks noChangeArrowheads="1" noChangeShapeType="1" noTextEdit="1"/>
          </p:cNvSpPr>
          <p:nvPr/>
        </p:nvSpPr>
        <p:spPr bwMode="auto">
          <a:xfrm>
            <a:off x="1214415" y="214291"/>
            <a:ext cx="7358114" cy="8572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8"/>
              </a:avLst>
            </a:prstTxWarp>
            <a:scene3d>
              <a:camera prst="orthographicFront"/>
              <a:lightRig rig="sunset" dir="t"/>
            </a:scene3d>
            <a:sp3d prstMaterial="matte"/>
          </a:bodyPr>
          <a:lstStyle/>
          <a:p>
            <a:pPr algn="ctr"/>
            <a:r>
              <a:rPr lang="el-GR" sz="2800" kern="10" dirty="0" smtClean="0">
                <a:ln w="22225">
                  <a:solidFill>
                    <a:schemeClr val="tx1">
                      <a:alpha val="98000"/>
                    </a:schemeClr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50800" dist="50800" dir="5400000" algn="ctr" rotWithShape="0">
                    <a:schemeClr val="bg2">
                      <a:lumMod val="50000"/>
                    </a:schemeClr>
                  </a:outerShdw>
                </a:effectLst>
                <a:latin typeface="Arial Black"/>
              </a:rPr>
              <a:t>Μετουσίωση των πρωτεϊνών και</a:t>
            </a:r>
          </a:p>
          <a:p>
            <a:pPr algn="ctr"/>
            <a:r>
              <a:rPr lang="el-GR" sz="2800" kern="10" dirty="0" smtClean="0">
                <a:ln w="22225">
                  <a:solidFill>
                    <a:schemeClr val="tx1">
                      <a:alpha val="98000"/>
                    </a:schemeClr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50800" dist="50800" dir="5400000" algn="ctr" rotWithShape="0">
                    <a:schemeClr val="bg2">
                      <a:lumMod val="50000"/>
                    </a:schemeClr>
                  </a:outerShdw>
                </a:effectLst>
                <a:latin typeface="Arial Black"/>
              </a:rPr>
              <a:t>Δράση των ενζύμων</a:t>
            </a:r>
            <a:endParaRPr lang="el-GR" sz="2800" kern="10" dirty="0">
              <a:ln w="22225">
                <a:solidFill>
                  <a:schemeClr val="tx1">
                    <a:alpha val="98000"/>
                  </a:schemeClr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blurRad="50800" dist="50800" dir="5400000" algn="ctr" rotWithShape="0">
                  <a:schemeClr val="bg2">
                    <a:lumMod val="50000"/>
                  </a:schemeClr>
                </a:outerShdw>
              </a:effectLst>
              <a:latin typeface="Arial Black"/>
            </a:endParaRPr>
          </a:p>
        </p:txBody>
      </p:sp>
      <p:sp>
        <p:nvSpPr>
          <p:cNvPr id="10" name="WordArt 75" descr="Γυαλόχαρτο"/>
          <p:cNvSpPr>
            <a:spLocks noChangeArrowheads="1" noChangeShapeType="1" noTextEdit="1"/>
          </p:cNvSpPr>
          <p:nvPr/>
        </p:nvSpPr>
        <p:spPr bwMode="auto">
          <a:xfrm rot="5400000">
            <a:off x="-2607519" y="3036091"/>
            <a:ext cx="6143668" cy="500066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wordArtVert" wrap="none" fromWordArt="1">
            <a:prstTxWarp prst="textPlain">
              <a:avLst>
                <a:gd name="adj" fmla="val 50177"/>
              </a:avLst>
            </a:prstTxWarp>
          </a:bodyPr>
          <a:lstStyle/>
          <a:p>
            <a:pPr algn="ctr" fontAlgn="auto"/>
            <a:r>
              <a:rPr lang="el-GR" sz="4000" kern="10" dirty="0" smtClean="0">
                <a:ln w="12700">
                  <a:solidFill>
                    <a:srgbClr val="C4B596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53882" dir="2700000" algn="ctr" rotWithShape="0">
                    <a:srgbClr val="CBCBCB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ΕΚΦΕ Σερρών</a:t>
            </a:r>
            <a:endParaRPr lang="el-GR" sz="4000" kern="10" dirty="0">
              <a:ln w="12700">
                <a:solidFill>
                  <a:srgbClr val="C4B596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dist="53882" dir="2700000" algn="ctr" rotWithShape="0">
                  <a:srgbClr val="CBCBCB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2" name="11 - Εικόνα" descr="DSC0279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57224" y="1163453"/>
            <a:ext cx="4500594" cy="2458449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graphicFrame>
        <p:nvGraphicFramePr>
          <p:cNvPr id="11" name="10 - Πίνακας"/>
          <p:cNvGraphicFramePr>
            <a:graphicFrameLocks noGrp="1"/>
          </p:cNvGraphicFramePr>
          <p:nvPr/>
        </p:nvGraphicFramePr>
        <p:xfrm>
          <a:off x="5572132" y="1357298"/>
          <a:ext cx="3429024" cy="5143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  <a:gridCol w="1357322"/>
              </a:tblGrid>
              <a:tr h="671308">
                <a:tc>
                  <a:txBody>
                    <a:bodyPr/>
                    <a:lstStyle/>
                    <a:p>
                      <a:r>
                        <a:rPr lang="el-GR" sz="1800" dirty="0" smtClean="0"/>
                        <a:t>Περιεχόμενα</a:t>
                      </a:r>
                      <a:r>
                        <a:rPr lang="el-GR" sz="1800" baseline="0" dirty="0" smtClean="0"/>
                        <a:t> </a:t>
                      </a:r>
                    </a:p>
                    <a:p>
                      <a:r>
                        <a:rPr lang="el-GR" sz="1800" baseline="0" dirty="0" smtClean="0"/>
                        <a:t>σωλήνα</a:t>
                      </a:r>
                      <a:endParaRPr lang="el-GR" sz="18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 smtClean="0"/>
                        <a:t>Αναβρασμός </a:t>
                      </a:r>
                      <a:endParaRPr lang="el-GR" sz="16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740649">
                <a:tc>
                  <a:txBody>
                    <a:bodyPr/>
                    <a:lstStyle/>
                    <a:p>
                      <a:r>
                        <a:rPr lang="el-GR" sz="1800" dirty="0" smtClean="0"/>
                        <a:t>1. Συκώτι νωπό </a:t>
                      </a:r>
                      <a:r>
                        <a:rPr lang="en-US" sz="1800" dirty="0" smtClean="0"/>
                        <a:t>+</a:t>
                      </a:r>
                      <a:r>
                        <a:rPr lang="el-GR" sz="1800" dirty="0" smtClean="0"/>
                        <a:t>Η</a:t>
                      </a:r>
                      <a:r>
                        <a:rPr lang="el-GR" sz="1800" baseline="-25000" dirty="0" smtClean="0"/>
                        <a:t>2</a:t>
                      </a:r>
                      <a:r>
                        <a:rPr lang="el-GR" sz="1800" dirty="0" smtClean="0"/>
                        <a:t>Ο</a:t>
                      </a:r>
                      <a:r>
                        <a:rPr lang="el-GR" sz="1800" baseline="-25000" dirty="0" smtClean="0"/>
                        <a:t>2</a:t>
                      </a:r>
                      <a:endParaRPr kumimoji="0" lang="el-GR" sz="1800" kern="1200" baseline="-250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l-GR" sz="1800" dirty="0" smtClean="0"/>
                        <a:t>Πολύ</a:t>
                      </a:r>
                      <a:r>
                        <a:rPr lang="el-GR" sz="1800" baseline="0" dirty="0" smtClean="0"/>
                        <a:t> έντονος</a:t>
                      </a:r>
                      <a:endParaRPr lang="el-GR" sz="1800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673886">
                <a:tc>
                  <a:txBody>
                    <a:bodyPr/>
                    <a:lstStyle/>
                    <a:p>
                      <a:r>
                        <a:rPr lang="el-GR" sz="1800" dirty="0" smtClean="0"/>
                        <a:t>2. Πατάτα νωπή</a:t>
                      </a:r>
                      <a:r>
                        <a:rPr lang="en-US" sz="1800" dirty="0" smtClean="0"/>
                        <a:t>+</a:t>
                      </a:r>
                      <a:r>
                        <a:rPr lang="el-GR" sz="1800" dirty="0" smtClean="0"/>
                        <a:t>Η</a:t>
                      </a:r>
                      <a:r>
                        <a:rPr lang="el-GR" sz="1800" baseline="-25000" dirty="0" smtClean="0"/>
                        <a:t>2</a:t>
                      </a:r>
                      <a:r>
                        <a:rPr lang="el-GR" sz="1800" dirty="0" smtClean="0"/>
                        <a:t>Ο</a:t>
                      </a:r>
                      <a:r>
                        <a:rPr lang="el-GR" sz="1800" baseline="-25000" dirty="0" smtClean="0"/>
                        <a:t>2</a:t>
                      </a:r>
                      <a:endParaRPr lang="el-GR" sz="1800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l-GR" sz="1800" dirty="0" smtClean="0"/>
                        <a:t>Έντονος</a:t>
                      </a:r>
                      <a:endParaRPr lang="el-GR" sz="1800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736856">
                <a:tc>
                  <a:txBody>
                    <a:bodyPr/>
                    <a:lstStyle/>
                    <a:p>
                      <a:r>
                        <a:rPr lang="el-GR" sz="1800" dirty="0" smtClean="0"/>
                        <a:t>3. Συκώτι βρασμένο</a:t>
                      </a:r>
                      <a:r>
                        <a:rPr lang="en-US" sz="1800" dirty="0" smtClean="0"/>
                        <a:t>+</a:t>
                      </a:r>
                      <a:r>
                        <a:rPr lang="el-GR" sz="1800" dirty="0" smtClean="0"/>
                        <a:t>Η</a:t>
                      </a:r>
                      <a:r>
                        <a:rPr lang="el-GR" sz="1800" baseline="-25000" dirty="0" smtClean="0"/>
                        <a:t>2</a:t>
                      </a:r>
                      <a:r>
                        <a:rPr lang="el-GR" sz="1800" dirty="0" smtClean="0"/>
                        <a:t>Ο</a:t>
                      </a:r>
                      <a:r>
                        <a:rPr lang="el-GR" sz="1800" baseline="-25000" dirty="0" smtClean="0"/>
                        <a:t>2</a:t>
                      </a:r>
                      <a:endParaRPr lang="el-GR" sz="1800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l-GR" sz="1800" dirty="0" smtClean="0"/>
                        <a:t>Όχι </a:t>
                      </a:r>
                      <a:endParaRPr lang="el-GR" sz="1800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671308">
                <a:tc>
                  <a:txBody>
                    <a:bodyPr/>
                    <a:lstStyle/>
                    <a:p>
                      <a:r>
                        <a:rPr lang="el-GR" sz="1800" dirty="0" smtClean="0"/>
                        <a:t>4.Πατάτα βρασμένη</a:t>
                      </a:r>
                      <a:r>
                        <a:rPr lang="en-US" sz="1800" dirty="0" smtClean="0"/>
                        <a:t>+</a:t>
                      </a:r>
                      <a:r>
                        <a:rPr lang="el-GR" sz="1800" dirty="0" smtClean="0"/>
                        <a:t>Η</a:t>
                      </a:r>
                      <a:r>
                        <a:rPr lang="el-GR" sz="1800" baseline="-25000" dirty="0" smtClean="0"/>
                        <a:t>2</a:t>
                      </a:r>
                      <a:r>
                        <a:rPr lang="el-GR" sz="1800" dirty="0" smtClean="0"/>
                        <a:t>Ο</a:t>
                      </a:r>
                      <a:r>
                        <a:rPr lang="el-GR" sz="1800" baseline="-25000" dirty="0" smtClean="0"/>
                        <a:t>2</a:t>
                      </a:r>
                      <a:endParaRPr lang="el-GR" sz="1800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l-GR" sz="1800" dirty="0" smtClean="0"/>
                        <a:t>Όχι</a:t>
                      </a:r>
                      <a:endParaRPr lang="el-GR" sz="1800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671308">
                <a:tc>
                  <a:txBody>
                    <a:bodyPr/>
                    <a:lstStyle/>
                    <a:p>
                      <a:r>
                        <a:rPr lang="el-GR" sz="1800" dirty="0" smtClean="0"/>
                        <a:t>5. Συκώτι νωπό + Η</a:t>
                      </a:r>
                      <a:r>
                        <a:rPr lang="en-US" sz="1800" dirty="0" err="1" smtClean="0"/>
                        <a:t>Cl</a:t>
                      </a:r>
                      <a:r>
                        <a:rPr lang="en-US" sz="1800" dirty="0" smtClean="0"/>
                        <a:t>+</a:t>
                      </a:r>
                      <a:r>
                        <a:rPr lang="el-GR" sz="1800" dirty="0" smtClean="0"/>
                        <a:t>Η</a:t>
                      </a:r>
                      <a:r>
                        <a:rPr lang="el-GR" sz="1800" baseline="-25000" dirty="0" smtClean="0"/>
                        <a:t>2</a:t>
                      </a:r>
                      <a:r>
                        <a:rPr lang="el-GR" sz="1800" dirty="0" smtClean="0"/>
                        <a:t>Ο</a:t>
                      </a:r>
                      <a:r>
                        <a:rPr lang="el-GR" sz="1800" baseline="-25000" dirty="0" smtClean="0"/>
                        <a:t>2</a:t>
                      </a:r>
                      <a:endParaRPr lang="el-GR" sz="1800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l-GR" sz="1800" dirty="0" smtClean="0"/>
                        <a:t>Μέτριος</a:t>
                      </a:r>
                      <a:endParaRPr lang="el-GR" sz="1800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9782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6. </a:t>
                      </a:r>
                      <a:r>
                        <a:rPr lang="el-GR" sz="1800" dirty="0" smtClean="0"/>
                        <a:t>Πατάτα</a:t>
                      </a:r>
                      <a:r>
                        <a:rPr lang="el-GR" sz="1800" baseline="0" dirty="0" smtClean="0"/>
                        <a:t> νωπή + </a:t>
                      </a:r>
                      <a:r>
                        <a:rPr lang="en-US" sz="1800" baseline="0" dirty="0" err="1" smtClean="0"/>
                        <a:t>HCl</a:t>
                      </a:r>
                      <a:r>
                        <a:rPr lang="en-US" sz="1800" dirty="0" smtClean="0"/>
                        <a:t>+</a:t>
                      </a:r>
                      <a:r>
                        <a:rPr lang="el-GR" sz="1800" dirty="0" smtClean="0"/>
                        <a:t>Η</a:t>
                      </a:r>
                      <a:r>
                        <a:rPr lang="el-GR" sz="1800" baseline="-25000" dirty="0" smtClean="0"/>
                        <a:t>2</a:t>
                      </a:r>
                      <a:r>
                        <a:rPr lang="el-GR" sz="1800" dirty="0" smtClean="0"/>
                        <a:t>Ο</a:t>
                      </a:r>
                      <a:r>
                        <a:rPr lang="el-GR" sz="1800" baseline="-25000" dirty="0" smtClean="0"/>
                        <a:t>2</a:t>
                      </a:r>
                      <a:endParaRPr lang="el-GR" sz="1800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l-GR" sz="1800" dirty="0" smtClean="0"/>
                        <a:t>Ελάχιστος</a:t>
                      </a:r>
                      <a:r>
                        <a:rPr lang="el-GR" sz="1800" baseline="0" dirty="0" smtClean="0"/>
                        <a:t> </a:t>
                      </a:r>
                      <a:endParaRPr lang="el-GR" sz="1800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</a:tr>
            </a:tbl>
          </a:graphicData>
        </a:graphic>
      </p:graphicFrame>
      <p:pic>
        <p:nvPicPr>
          <p:cNvPr id="8" name="7 - Εικόνα" descr="DSC02794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857224" y="3786190"/>
            <a:ext cx="4500594" cy="279245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3" name="12 - TextBox"/>
          <p:cNvSpPr txBox="1"/>
          <p:nvPr/>
        </p:nvSpPr>
        <p:spPr>
          <a:xfrm>
            <a:off x="1357290" y="2428868"/>
            <a:ext cx="50006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FF00"/>
                </a:solidFill>
              </a:rPr>
              <a:t>1</a:t>
            </a:r>
            <a:endParaRPr lang="el-GR" sz="2400" b="1" dirty="0">
              <a:solidFill>
                <a:srgbClr val="FFFF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1428728" y="5143512"/>
            <a:ext cx="35719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FF00"/>
                </a:solidFill>
              </a:rPr>
              <a:t>2</a:t>
            </a:r>
            <a:endParaRPr lang="el-GR" sz="2400" b="1" dirty="0">
              <a:solidFill>
                <a:srgbClr val="FFFF00"/>
              </a:solidFill>
            </a:endParaRPr>
          </a:p>
        </p:txBody>
      </p:sp>
      <p:sp>
        <p:nvSpPr>
          <p:cNvPr id="15" name="14 - TextBox"/>
          <p:cNvSpPr txBox="1"/>
          <p:nvPr/>
        </p:nvSpPr>
        <p:spPr>
          <a:xfrm>
            <a:off x="3000364" y="2428868"/>
            <a:ext cx="50006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16" name="15 - TextBox"/>
          <p:cNvSpPr txBox="1"/>
          <p:nvPr/>
        </p:nvSpPr>
        <p:spPr>
          <a:xfrm>
            <a:off x="2857488" y="5143512"/>
            <a:ext cx="71438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FF00"/>
                </a:solidFill>
              </a:rPr>
              <a:t>4</a:t>
            </a:r>
            <a:endParaRPr lang="el-GR" sz="2400" b="1" dirty="0">
              <a:solidFill>
                <a:srgbClr val="FFFF00"/>
              </a:solidFill>
            </a:endParaRPr>
          </a:p>
        </p:txBody>
      </p:sp>
      <p:sp>
        <p:nvSpPr>
          <p:cNvPr id="18" name="17 - TextBox"/>
          <p:cNvSpPr txBox="1"/>
          <p:nvPr/>
        </p:nvSpPr>
        <p:spPr>
          <a:xfrm>
            <a:off x="4357686" y="2428868"/>
            <a:ext cx="57150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19" name="18 - TextBox"/>
          <p:cNvSpPr txBox="1"/>
          <p:nvPr/>
        </p:nvSpPr>
        <p:spPr>
          <a:xfrm>
            <a:off x="4286248" y="5072074"/>
            <a:ext cx="57150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FF00"/>
                </a:solidFill>
              </a:rPr>
              <a:t>6</a:t>
            </a:r>
            <a:endParaRPr lang="el-GR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9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4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66"/>
          <p:cNvSpPr txBox="1">
            <a:spLocks noChangeArrowheads="1"/>
          </p:cNvSpPr>
          <p:nvPr/>
        </p:nvSpPr>
        <p:spPr bwMode="auto">
          <a:xfrm>
            <a:off x="6072198" y="6550223"/>
            <a:ext cx="3286148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l-GR" sz="1400" b="1" dirty="0">
                <a:latin typeface="Arial" charset="0"/>
              </a:rPr>
              <a:t>Επιμέλεια: Σαμαράς Πασχάλης </a:t>
            </a:r>
          </a:p>
        </p:txBody>
      </p:sp>
      <p:sp>
        <p:nvSpPr>
          <p:cNvPr id="9" name="WordArt 4"/>
          <p:cNvSpPr>
            <a:spLocks noChangeArrowheads="1" noChangeShapeType="1" noTextEdit="1"/>
          </p:cNvSpPr>
          <p:nvPr/>
        </p:nvSpPr>
        <p:spPr bwMode="auto">
          <a:xfrm>
            <a:off x="1214415" y="214291"/>
            <a:ext cx="7358114" cy="8572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8"/>
              </a:avLst>
            </a:prstTxWarp>
            <a:scene3d>
              <a:camera prst="orthographicFront"/>
              <a:lightRig rig="sunset" dir="t"/>
            </a:scene3d>
            <a:sp3d prstMaterial="matte"/>
          </a:bodyPr>
          <a:lstStyle/>
          <a:p>
            <a:pPr algn="ctr"/>
            <a:r>
              <a:rPr lang="el-GR" sz="2800" kern="10" dirty="0" smtClean="0">
                <a:ln w="22225">
                  <a:solidFill>
                    <a:schemeClr val="tx1">
                      <a:alpha val="98000"/>
                    </a:schemeClr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50800" dist="50800" dir="5400000" algn="ctr" rotWithShape="0">
                    <a:schemeClr val="bg2">
                      <a:lumMod val="50000"/>
                    </a:schemeClr>
                  </a:outerShdw>
                </a:effectLst>
                <a:latin typeface="Arial Black"/>
              </a:rPr>
              <a:t>Δράση των ενζύμων</a:t>
            </a:r>
            <a:endParaRPr lang="el-GR" sz="2800" kern="10" dirty="0">
              <a:ln w="22225">
                <a:solidFill>
                  <a:schemeClr val="tx1">
                    <a:alpha val="98000"/>
                  </a:schemeClr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blurRad="50800" dist="50800" dir="5400000" algn="ctr" rotWithShape="0">
                  <a:schemeClr val="bg2">
                    <a:lumMod val="50000"/>
                  </a:schemeClr>
                </a:outerShdw>
              </a:effectLst>
              <a:latin typeface="Arial Black"/>
            </a:endParaRPr>
          </a:p>
        </p:txBody>
      </p:sp>
      <p:sp>
        <p:nvSpPr>
          <p:cNvPr id="10" name="WordArt 75" descr="Γυαλόχαρτο"/>
          <p:cNvSpPr>
            <a:spLocks noChangeArrowheads="1" noChangeShapeType="1" noTextEdit="1"/>
          </p:cNvSpPr>
          <p:nvPr/>
        </p:nvSpPr>
        <p:spPr bwMode="auto">
          <a:xfrm rot="5400000">
            <a:off x="-2607519" y="3036091"/>
            <a:ext cx="6143668" cy="500066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wordArtVert" wrap="none" fromWordArt="1">
            <a:prstTxWarp prst="textPlain">
              <a:avLst>
                <a:gd name="adj" fmla="val 50177"/>
              </a:avLst>
            </a:prstTxWarp>
          </a:bodyPr>
          <a:lstStyle/>
          <a:p>
            <a:pPr algn="ctr" fontAlgn="auto"/>
            <a:r>
              <a:rPr lang="el-GR" sz="4000" kern="10" dirty="0" smtClean="0">
                <a:ln w="12700">
                  <a:solidFill>
                    <a:srgbClr val="C4B596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53882" dir="2700000" algn="ctr" rotWithShape="0">
                    <a:srgbClr val="CBCBCB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ΕΚΦΕ Σερρών</a:t>
            </a:r>
            <a:endParaRPr lang="el-GR" sz="4000" kern="10" dirty="0">
              <a:ln w="12700">
                <a:solidFill>
                  <a:srgbClr val="C4B596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dist="53882" dir="2700000" algn="ctr" rotWithShape="0">
                  <a:srgbClr val="CBCBCB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7" name="16 - Εικόνα" descr="DSC0297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5400000">
            <a:off x="4618855" y="2239137"/>
            <a:ext cx="4768694" cy="3576521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sp>
        <p:nvSpPr>
          <p:cNvPr id="20" name="19 - TextBox"/>
          <p:cNvSpPr txBox="1"/>
          <p:nvPr/>
        </p:nvSpPr>
        <p:spPr>
          <a:xfrm>
            <a:off x="928662" y="1214422"/>
            <a:ext cx="4071966" cy="400110"/>
          </a:xfrm>
          <a:prstGeom prst="rect">
            <a:avLst/>
          </a:prstGeom>
          <a:solidFill>
            <a:schemeClr val="bg2">
              <a:lumMod val="5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Μελέτη</a:t>
            </a:r>
            <a:r>
              <a:rPr lang="el-GR" sz="2000" b="1" u="sng" dirty="0" smtClean="0"/>
              <a:t> </a:t>
            </a:r>
            <a:r>
              <a:rPr lang="el-GR" sz="2000" b="1" dirty="0" smtClean="0"/>
              <a:t>θερμότητας</a:t>
            </a:r>
            <a:r>
              <a:rPr lang="el-GR" sz="2000" b="1" u="sng" dirty="0" smtClean="0"/>
              <a:t> </a:t>
            </a:r>
            <a:r>
              <a:rPr lang="el-GR" sz="2000" b="1" dirty="0" smtClean="0"/>
              <a:t>αντίδρασης</a:t>
            </a:r>
            <a:endParaRPr lang="el-GR" sz="2000" b="1" dirty="0"/>
          </a:p>
        </p:txBody>
      </p:sp>
      <p:sp>
        <p:nvSpPr>
          <p:cNvPr id="21" name="20 - TextBox"/>
          <p:cNvSpPr txBox="1"/>
          <p:nvPr/>
        </p:nvSpPr>
        <p:spPr>
          <a:xfrm>
            <a:off x="857224" y="2214554"/>
            <a:ext cx="4071966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u="sng" dirty="0" smtClean="0"/>
              <a:t>Όργανα &amp; υλικά:</a:t>
            </a:r>
          </a:p>
          <a:p>
            <a:endParaRPr lang="el-GR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dirty="0" smtClean="0"/>
              <a:t>Υπεροξείδιο του υδρογόνου (πυκνό).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dirty="0" smtClean="0"/>
              <a:t>Θερμόμετρο.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dirty="0" smtClean="0"/>
              <a:t>Δοκιμαστικός σωλήνας.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dirty="0" smtClean="0"/>
              <a:t>Ένα κομμάτι πατάτα ή συκώτι.</a:t>
            </a:r>
            <a:endParaRPr lang="el-GR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Διαστημικό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2.xml><?xml version="1.0" encoding="utf-8"?>
<a:themeOverride xmlns:a="http://schemas.openxmlformats.org/drawingml/2006/main">
  <a:clrScheme name="Διαστημικό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3.xml><?xml version="1.0" encoding="utf-8"?>
<a:themeOverride xmlns:a="http://schemas.openxmlformats.org/drawingml/2006/main">
  <a:clrScheme name="Διαστημικό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</TotalTime>
  <Words>407</Words>
  <Application>Microsoft Office PowerPoint</Application>
  <PresentationFormat>Προβολή στην οθόνη (4:3)</PresentationFormat>
  <Paragraphs>111</Paragraphs>
  <Slides>11</Slides>
  <Notes>11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Διαστημικό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subject>Δράση των Ενζύμων</dc:subject>
  <dc:creator>Σαμαράς Πασχάλης</dc:creator>
  <cp:lastModifiedBy>Windows User</cp:lastModifiedBy>
  <cp:revision>39</cp:revision>
  <dcterms:created xsi:type="dcterms:W3CDTF">2009-02-13T09:38:28Z</dcterms:created>
  <dcterms:modified xsi:type="dcterms:W3CDTF">2009-03-12T07:39:14Z</dcterms:modified>
  <cp:category>Εργαστήριο</cp:category>
</cp:coreProperties>
</file>