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6"/>
  </p:notesMasterIdLst>
  <p:handoutMasterIdLst>
    <p:handoutMasterId r:id="rId17"/>
  </p:handoutMasterIdLst>
  <p:sldIdLst>
    <p:sldId id="301" r:id="rId2"/>
    <p:sldId id="328" r:id="rId3"/>
    <p:sldId id="330" r:id="rId4"/>
    <p:sldId id="331" r:id="rId5"/>
    <p:sldId id="332" r:id="rId6"/>
    <p:sldId id="335" r:id="rId7"/>
    <p:sldId id="336" r:id="rId8"/>
    <p:sldId id="337" r:id="rId9"/>
    <p:sldId id="338" r:id="rId10"/>
    <p:sldId id="340" r:id="rId11"/>
    <p:sldId id="341" r:id="rId12"/>
    <p:sldId id="342" r:id="rId13"/>
    <p:sldId id="343" r:id="rId14"/>
    <p:sldId id="344" r:id="rId15"/>
  </p:sldIdLst>
  <p:sldSz cx="9144000" cy="6858000" type="screen4x3"/>
  <p:notesSz cx="9144000" cy="6858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660033"/>
    <a:srgbClr val="080808"/>
    <a:srgbClr val="996600"/>
    <a:srgbClr val="FF99FF"/>
    <a:srgbClr val="009900"/>
    <a:srgbClr val="FF0000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1465" autoAdjust="0"/>
    <p:restoredTop sz="94617" autoAdjust="0"/>
  </p:normalViewPr>
  <p:slideViewPr>
    <p:cSldViewPr>
      <p:cViewPr varScale="1">
        <p:scale>
          <a:sx n="86" d="100"/>
          <a:sy n="86" d="100"/>
        </p:scale>
        <p:origin x="-5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FEE9552A-7242-4AC9-9850-695192749B7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26287C7C-95C1-4FCA-A28E-809CD2E727F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87C7C-95C1-4FCA-A28E-809CD2E727F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10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dirty="0" err="1" smtClean="0"/>
              <a:t>ιουιου</a:t>
            </a:r>
            <a:endParaRPr lang="el-GR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11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12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dirty="0" err="1" smtClean="0"/>
              <a:t>ουμς</a:t>
            </a:r>
            <a:endParaRPr lang="el-GR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13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l-GR" dirty="0" err="1" smtClean="0"/>
              <a:t>ουμς</a:t>
            </a:r>
            <a:endParaRPr lang="el-GR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287C7C-95C1-4FCA-A28E-809CD2E727FA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B5910-B48F-4B86-B5DF-18A36D51AC19}" type="slidenum">
              <a:rPr lang="el-GR"/>
              <a:pPr/>
              <a:t>2</a:t>
            </a:fld>
            <a:endParaRPr lang="el-GR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D95E48-92D8-42EC-8373-C755C12E6593}" type="slidenum">
              <a:rPr lang="el-GR" b="0">
                <a:latin typeface="Arial" charset="0"/>
              </a:rPr>
              <a:pPr algn="r"/>
              <a:t>3</a:t>
            </a:fld>
            <a:endParaRPr lang="el-GR" b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35976FE-5390-41E8-B2B2-FF262C7C3A00}" type="slidenum">
              <a:rPr lang="el-GR" b="0">
                <a:latin typeface="Arial" charset="0"/>
              </a:rPr>
              <a:pPr algn="r"/>
              <a:t>4</a:t>
            </a:fld>
            <a:endParaRPr lang="el-GR" b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5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6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7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8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 txBox="1">
            <a:spLocks noGrp="1" noChangeArrowheads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45B51C1-C213-46FF-A8DD-71C32F67EE8E}" type="slidenum">
              <a:rPr lang="el-GR" b="0">
                <a:latin typeface="Arial" charset="0"/>
              </a:rPr>
              <a:pPr algn="r"/>
              <a:t>9</a:t>
            </a:fld>
            <a:endParaRPr lang="el-GR" b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 b="0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 b="0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 b="0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</p:grpSp>
      </p:grpSp>
      <p:sp>
        <p:nvSpPr>
          <p:cNvPr id="819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819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CD523A1-D953-4994-9332-738A828965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566A6-2AF7-4594-87EC-C5BED73703B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A8498-ED2E-4F07-BF5C-BAB7D23ECE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FF5CA-E9DC-4496-8CE6-6D3B8A0D42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FEA8B-F287-46F4-8AA8-9D33D6DEACE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78DDC-71FC-42D3-A1CD-4204F48F120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F4364-48B5-460E-BB38-A8E46DCFC9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67844-0FC5-4300-A795-06732EA5C8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D819-BB35-440A-BEFA-FA9BFCE4D93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0812-A8E1-4597-B773-B1141B02DA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F113D-813D-42F0-9E91-F148E41B332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808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 b="0"/>
            </a:p>
          </p:txBody>
        </p:sp>
        <p:sp>
          <p:nvSpPr>
            <p:cNvPr id="809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sz="1800" b="0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809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809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809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809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809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809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809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809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  <p:sp>
            <p:nvSpPr>
              <p:cNvPr id="809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l-GR" sz="1800" b="0"/>
              </a:p>
            </p:txBody>
          </p:sp>
        </p:grpSp>
      </p:grpSp>
      <p:sp>
        <p:nvSpPr>
          <p:cNvPr id="809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809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809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09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09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F20DB5E-7854-421C-9477-5AFAF6F9E30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5.jpeg"/><Relationship Id="rId5" Type="http://schemas.openxmlformats.org/officeDocument/2006/relationships/oleObject" Target="../embeddings/oleObject9.bin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jpeg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0.jpeg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jpe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jpeg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jpeg"/><Relationship Id="rId5" Type="http://schemas.openxmlformats.org/officeDocument/2006/relationships/image" Target="../media/image11.jpeg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jpeg"/><Relationship Id="rId5" Type="http://schemas.openxmlformats.org/officeDocument/2006/relationships/image" Target="../media/image8.jpeg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331913" y="3071810"/>
            <a:ext cx="7345362" cy="1441450"/>
          </a:xfrm>
          <a:prstGeom prst="rect">
            <a:avLst/>
          </a:prstGeom>
          <a:solidFill>
            <a:srgbClr val="FFFF00"/>
          </a:solidFill>
          <a:ln w="38100">
            <a:solidFill>
              <a:srgbClr val="FF66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28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Ανίχνευση </a:t>
            </a:r>
          </a:p>
          <a:p>
            <a:pPr algn="ctr"/>
            <a:r>
              <a:rPr lang="el-GR" sz="28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λιπών, πρωτεϊνών, σακχάρων </a:t>
            </a:r>
          </a:p>
          <a:p>
            <a:pPr algn="ctr"/>
            <a:r>
              <a:rPr lang="el-GR" sz="28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και </a:t>
            </a:r>
            <a:r>
              <a:rPr lang="el-GR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αμύλου </a:t>
            </a:r>
            <a:r>
              <a:rPr lang="el-GR" sz="280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σε τρόφιμα</a:t>
            </a:r>
          </a:p>
        </p:txBody>
      </p:sp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4714876" y="6461125"/>
            <a:ext cx="41132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800" dirty="0">
                <a:solidFill>
                  <a:srgbClr val="FFC000"/>
                </a:solidFill>
                <a:latin typeface="Arial" charset="0"/>
              </a:rPr>
              <a:t>Επιμέλεια: Σαμαράς Πασχάλης</a:t>
            </a:r>
            <a:r>
              <a:rPr lang="el-GR" sz="2000" dirty="0">
                <a:solidFill>
                  <a:srgbClr val="FFC000"/>
                </a:solidFill>
                <a:latin typeface="Arial" charset="0"/>
              </a:rPr>
              <a:t> </a:t>
            </a:r>
          </a:p>
        </p:txBody>
      </p:sp>
      <p:sp>
        <p:nvSpPr>
          <p:cNvPr id="3076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425725" y="2962274"/>
            <a:ext cx="5857918" cy="5048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l-GR" spc="-300" dirty="0" smtClean="0"/>
              <a:t>Ε Κ Φ Ε   Σ Ε Ρ </a:t>
            </a:r>
            <a:r>
              <a:rPr lang="el-GR" spc="-300" dirty="0" err="1" smtClean="0"/>
              <a:t>Ρ</a:t>
            </a:r>
            <a:r>
              <a:rPr lang="el-GR" spc="-300" dirty="0" smtClean="0"/>
              <a:t> Ω Ν</a:t>
            </a:r>
            <a:endParaRPr lang="el-GR" spc="-300" dirty="0"/>
          </a:p>
        </p:txBody>
      </p:sp>
      <p:sp>
        <p:nvSpPr>
          <p:cNvPr id="3077" name="WordArt 76"/>
          <p:cNvSpPr>
            <a:spLocks noChangeArrowheads="1" noChangeShapeType="1" noTextEdit="1"/>
          </p:cNvSpPr>
          <p:nvPr/>
        </p:nvSpPr>
        <p:spPr bwMode="auto">
          <a:xfrm>
            <a:off x="1619250" y="285728"/>
            <a:ext cx="6624638" cy="1054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3600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ΕΡΓΑΣΤΗΡΙΑΚΕΣ ΑΣΚΗΣΕΙΣ  </a:t>
            </a:r>
          </a:p>
          <a:p>
            <a:pPr algn="ctr"/>
            <a:r>
              <a:rPr lang="el-GR" sz="3600" kern="10" dirty="0">
                <a:ln w="190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CC6600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ΒΙΟΛΟΓΙΑΣ Α΄ ΓΥΜΝΑΣΙΟΥ</a:t>
            </a:r>
          </a:p>
        </p:txBody>
      </p:sp>
      <p:sp>
        <p:nvSpPr>
          <p:cNvPr id="3078" name="Text Box 82"/>
          <p:cNvSpPr txBox="1">
            <a:spLocks noChangeArrowheads="1"/>
          </p:cNvSpPr>
          <p:nvPr/>
        </p:nvSpPr>
        <p:spPr bwMode="auto">
          <a:xfrm>
            <a:off x="-36513" y="6437313"/>
            <a:ext cx="89852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0"/>
              <a:t>2008 -09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Εικόνα" descr="13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714876" y="3929066"/>
            <a:ext cx="3571900" cy="271775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56322" name="Equation" r:id="rId5" imgW="914400" imgH="36720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γ.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σακχάρων</a:t>
            </a:r>
            <a:endParaRPr lang="el-GR" sz="4800" dirty="0">
              <a:solidFill>
                <a:srgbClr val="FFFF00"/>
              </a:solidFill>
            </a:endParaRPr>
          </a:p>
        </p:txBody>
      </p:sp>
      <p:pic>
        <p:nvPicPr>
          <p:cNvPr id="9" name="8 - Εικόνα" descr="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715008" y="1643050"/>
            <a:ext cx="1357322" cy="202760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857224" y="2143116"/>
            <a:ext cx="34290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l-GR" sz="1600" dirty="0">
                <a:solidFill>
                  <a:srgbClr val="FF0000"/>
                </a:solidFill>
              </a:rPr>
              <a:t>ΠΟΡΕΙΑ </a:t>
            </a:r>
            <a:r>
              <a:rPr lang="el-GR" sz="1600" dirty="0" smtClean="0">
                <a:solidFill>
                  <a:srgbClr val="FF0000"/>
                </a:solidFill>
              </a:rPr>
              <a:t>ΤΟ</a:t>
            </a:r>
            <a:r>
              <a:rPr lang="en-US" sz="1600" dirty="0" smtClean="0">
                <a:solidFill>
                  <a:srgbClr val="FF0000"/>
                </a:solidFill>
              </a:rPr>
              <a:t>Y </a:t>
            </a:r>
            <a:r>
              <a:rPr lang="el-GR" sz="1600" dirty="0" smtClean="0">
                <a:solidFill>
                  <a:srgbClr val="FF0000"/>
                </a:solidFill>
              </a:rPr>
              <a:t>ΠΕΙΡΑΜΑΤΟΣ</a:t>
            </a:r>
            <a:endParaRPr lang="el-GR" sz="1600" dirty="0">
              <a:solidFill>
                <a:srgbClr val="FF0000"/>
              </a:solidFill>
            </a:endParaRPr>
          </a:p>
          <a:p>
            <a:pPr marL="342900" indent="-342900"/>
            <a:endParaRPr lang="el-GR" sz="1600" dirty="0"/>
          </a:p>
          <a:p>
            <a:pPr marL="342900" indent="-342900">
              <a:buFont typeface="+mj-lt"/>
              <a:buAutoNum type="arabicPeriod" startAt="4"/>
            </a:pPr>
            <a:r>
              <a:rPr lang="el-GR" sz="1600" dirty="0" smtClean="0"/>
              <a:t>Βράζουμε  λίγο νερό.</a:t>
            </a:r>
          </a:p>
          <a:p>
            <a:pPr marL="342900" indent="-342900">
              <a:buFont typeface="+mj-lt"/>
              <a:buAutoNum type="arabicPeriod" startAt="5"/>
            </a:pPr>
            <a:endParaRPr lang="el-GR" sz="1600" dirty="0"/>
          </a:p>
          <a:p>
            <a:pPr marL="342900" indent="-342900">
              <a:buFont typeface="+mj-lt"/>
              <a:buAutoNum type="arabicPeriod" startAt="5"/>
            </a:pPr>
            <a:endParaRPr lang="el-GR" sz="1600" dirty="0" smtClean="0"/>
          </a:p>
          <a:p>
            <a:pPr marL="342900" indent="-342900">
              <a:buFont typeface="+mj-lt"/>
              <a:buAutoNum type="arabicPeriod" startAt="5"/>
            </a:pPr>
            <a:endParaRPr lang="el-GR" sz="1600" dirty="0"/>
          </a:p>
          <a:p>
            <a:pPr marL="342900" indent="-342900">
              <a:buFont typeface="+mj-lt"/>
              <a:buAutoNum type="arabicPeriod" startAt="5"/>
            </a:pPr>
            <a:endParaRPr lang="el-GR" sz="1600" dirty="0" smtClean="0"/>
          </a:p>
          <a:p>
            <a:pPr marL="342900" indent="-342900">
              <a:buFont typeface="+mj-lt"/>
              <a:buAutoNum type="arabicPeriod" startAt="5"/>
            </a:pPr>
            <a:endParaRPr lang="el-GR" sz="1600" dirty="0"/>
          </a:p>
          <a:p>
            <a:pPr marL="342900" indent="-342900">
              <a:buFont typeface="+mj-lt"/>
              <a:buAutoNum type="arabicPeriod" startAt="5"/>
            </a:pPr>
            <a:r>
              <a:rPr lang="el-GR" sz="1600" dirty="0" smtClean="0"/>
              <a:t>Τοποθετούμε τους σωλήνες στο νερό που βράζει για  1-2 λεπτά.</a:t>
            </a:r>
            <a:endParaRPr lang="en-US" sz="1600" dirty="0" smtClean="0"/>
          </a:p>
          <a:p>
            <a:pPr marL="342900" indent="-342900"/>
            <a:endParaRPr lang="el-GR" sz="1600" dirty="0" smtClean="0"/>
          </a:p>
        </p:txBody>
      </p:sp>
      <p:pic>
        <p:nvPicPr>
          <p:cNvPr id="12" name="Picture 7" descr="dna στο σωλήνα_1"/>
          <p:cNvPicPr>
            <a:picLocks noChangeAspect="1" noChangeArrowheads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4643438" y="3857628"/>
            <a:ext cx="3714776" cy="287716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12 - TextBox"/>
          <p:cNvSpPr txBox="1"/>
          <p:nvPr/>
        </p:nvSpPr>
        <p:spPr>
          <a:xfrm>
            <a:off x="1142976" y="5214950"/>
            <a:ext cx="321471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l-GR" sz="1800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Εάν  δημιουργηθεί ίζημα (πράσινο ή καφέ), τότε υπήρχε σάκχαρο στην τροφή.</a:t>
            </a:r>
            <a:endParaRPr lang="el-GR" sz="1800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cxnSp>
        <p:nvCxnSpPr>
          <p:cNvPr id="15" name="14 - Καμπύλη γραμμή σύνδεσης"/>
          <p:cNvCxnSpPr/>
          <p:nvPr/>
        </p:nvCxnSpPr>
        <p:spPr>
          <a:xfrm flipV="1">
            <a:off x="2071670" y="5500702"/>
            <a:ext cx="4071966" cy="71438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57346" name="Equation" r:id="rId4" imgW="914400" imgH="36720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δ.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αμύλου</a:t>
            </a:r>
            <a:endParaRPr lang="el-GR" sz="4800" dirty="0">
              <a:solidFill>
                <a:srgbClr val="FFFF00"/>
              </a:solidFill>
            </a:endParaRPr>
          </a:p>
        </p:txBody>
      </p:sp>
      <p:pic>
        <p:nvPicPr>
          <p:cNvPr id="9" name="8 - Εικόνα" descr="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143372" y="3500438"/>
            <a:ext cx="4695630" cy="250033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57224" y="1500174"/>
            <a:ext cx="8001056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>
            <a:normAutofit/>
          </a:bodyPr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l-GR" sz="2800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Όργανα και </a:t>
            </a:r>
            <a:r>
              <a:rPr lang="el-GR" sz="28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υλικά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endParaRPr lang="el-GR" sz="2800" u="sng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Μικρή ποσότητα από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τροφές 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(π.χ.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πατάτα, μήλο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αλεύρι 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φασόλια).</a:t>
            </a:r>
            <a:endParaRPr lang="el-GR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Γουδί. </a:t>
            </a:r>
            <a:endParaRPr lang="el-GR" sz="2400" b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Διάλυμα </a:t>
            </a:r>
            <a:r>
              <a:rPr lang="en-US" sz="24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Lugol</a:t>
            </a:r>
            <a:endParaRPr lang="el-GR" sz="24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Τρυβλία </a:t>
            </a:r>
            <a:r>
              <a:rPr lang="en-US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Petri</a:t>
            </a:r>
            <a:endParaRPr lang="el-GR" sz="24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Μπατονέτα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 3" pitchFamily="18" charset="2"/>
              <a:buChar char="u"/>
            </a:pP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3" name="12 - Καμπύλη γραμμή σύνδεσης"/>
          <p:cNvCxnSpPr/>
          <p:nvPr/>
        </p:nvCxnSpPr>
        <p:spPr>
          <a:xfrm rot="16200000" flipH="1">
            <a:off x="5786446" y="3714752"/>
            <a:ext cx="2286016" cy="28575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- Καμπύλη γραμμή σύνδεσης"/>
          <p:cNvCxnSpPr/>
          <p:nvPr/>
        </p:nvCxnSpPr>
        <p:spPr>
          <a:xfrm rot="5400000">
            <a:off x="5607851" y="3178967"/>
            <a:ext cx="2500330" cy="1571636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Καμπύλη γραμμή σύνδεσης"/>
          <p:cNvCxnSpPr/>
          <p:nvPr/>
        </p:nvCxnSpPr>
        <p:spPr>
          <a:xfrm>
            <a:off x="3428992" y="3071810"/>
            <a:ext cx="3857652" cy="1357322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- Καμπύλη γραμμή σύνδεσης"/>
          <p:cNvCxnSpPr/>
          <p:nvPr/>
        </p:nvCxnSpPr>
        <p:spPr>
          <a:xfrm>
            <a:off x="1928794" y="3071810"/>
            <a:ext cx="3714776" cy="1500198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58370" name="Equation" r:id="rId4" imgW="914400" imgH="36720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δ.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αμύλου</a:t>
            </a:r>
            <a:endParaRPr lang="el-GR" sz="4800" dirty="0">
              <a:solidFill>
                <a:srgbClr val="FFFF00"/>
              </a:solidFill>
            </a:endParaRPr>
          </a:p>
        </p:txBody>
      </p:sp>
      <p:pic>
        <p:nvPicPr>
          <p:cNvPr id="9" name="8 - Εικόνα" descr="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43504" y="1970802"/>
            <a:ext cx="3143272" cy="2033634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857224" y="2143116"/>
            <a:ext cx="314327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l-GR" sz="1600" dirty="0">
                <a:solidFill>
                  <a:srgbClr val="FF0000"/>
                </a:solidFill>
              </a:rPr>
              <a:t>ΠΟΡΕΙΑ </a:t>
            </a:r>
            <a:r>
              <a:rPr lang="el-GR" sz="1600" dirty="0" smtClean="0">
                <a:solidFill>
                  <a:srgbClr val="FF0000"/>
                </a:solidFill>
              </a:rPr>
              <a:t>ΤΟ</a:t>
            </a:r>
            <a:r>
              <a:rPr lang="en-US" sz="1600" dirty="0" smtClean="0">
                <a:solidFill>
                  <a:srgbClr val="FF0000"/>
                </a:solidFill>
              </a:rPr>
              <a:t>Y </a:t>
            </a:r>
            <a:r>
              <a:rPr lang="el-GR" sz="1600" dirty="0" smtClean="0">
                <a:solidFill>
                  <a:srgbClr val="FF0000"/>
                </a:solidFill>
              </a:rPr>
              <a:t>ΠΕΙΡΑΜΑΤΟΣ</a:t>
            </a:r>
            <a:endParaRPr lang="el-GR" sz="1600" dirty="0">
              <a:solidFill>
                <a:srgbClr val="FF0000"/>
              </a:solidFill>
            </a:endParaRPr>
          </a:p>
          <a:p>
            <a:pPr marL="342900" indent="-342900"/>
            <a:endParaRPr lang="el-GR" sz="1600" dirty="0"/>
          </a:p>
          <a:p>
            <a:pPr marL="342900" indent="-342900">
              <a:buFontTx/>
              <a:buAutoNum type="arabicPeriod"/>
            </a:pPr>
            <a:r>
              <a:rPr lang="el-GR" sz="1600" dirty="0" smtClean="0"/>
              <a:t>Τοποθετούμε την τροφή </a:t>
            </a:r>
            <a:endParaRPr lang="el-GR" sz="1600" dirty="0"/>
          </a:p>
          <a:p>
            <a:pPr marL="342900" indent="-342900">
              <a:buFontTx/>
              <a:buAutoNum type="arabicPeriod" startAt="2"/>
            </a:pPr>
            <a:r>
              <a:rPr lang="el-GR" sz="1600" dirty="0" smtClean="0"/>
              <a:t>Προσθέτουμε 2-3 σταγόνες  </a:t>
            </a:r>
            <a:r>
              <a:rPr lang="en-US" sz="1600" dirty="0" err="1" smtClean="0"/>
              <a:t>Lugol</a:t>
            </a:r>
            <a:r>
              <a:rPr lang="en-US" sz="1600" dirty="0" smtClean="0"/>
              <a:t> (</a:t>
            </a:r>
            <a:r>
              <a:rPr lang="el-GR" sz="1600" dirty="0" smtClean="0"/>
              <a:t>Καλύτερα αραιωμένη) </a:t>
            </a:r>
          </a:p>
          <a:p>
            <a:pPr marL="342900" indent="-342900">
              <a:buFontTx/>
              <a:buAutoNum type="arabicPeriod" startAt="2"/>
            </a:pPr>
            <a:endParaRPr lang="el-GR" sz="1600" dirty="0"/>
          </a:p>
          <a:p>
            <a:pPr marL="342900" indent="-342900">
              <a:buFontTx/>
              <a:buAutoNum type="arabicPeriod" startAt="2"/>
            </a:pPr>
            <a:endParaRPr lang="el-GR" sz="1600" dirty="0" smtClean="0"/>
          </a:p>
          <a:p>
            <a:pPr marL="342900" indent="-342900"/>
            <a:r>
              <a:rPr lang="el-GR" sz="1600" dirty="0" smtClean="0"/>
              <a:t>ή με </a:t>
            </a:r>
            <a:r>
              <a:rPr lang="el-GR" sz="1600" dirty="0" err="1" smtClean="0"/>
              <a:t>μπατονέτα</a:t>
            </a:r>
            <a:r>
              <a:rPr lang="el-GR" sz="1600" dirty="0" smtClean="0"/>
              <a:t> γράφουμε  πάνω στην επιφάνεια(π.χ. μήλο, πατάτα)</a:t>
            </a:r>
            <a:endParaRPr lang="el-GR" sz="1600" dirty="0"/>
          </a:p>
          <a:p>
            <a:pPr marL="342900" indent="-342900">
              <a:buFontTx/>
              <a:buAutoNum type="arabicPeriod" startAt="2"/>
            </a:pPr>
            <a:endParaRPr lang="el-GR" sz="1600" dirty="0"/>
          </a:p>
        </p:txBody>
      </p:sp>
      <p:pic>
        <p:nvPicPr>
          <p:cNvPr id="14" name="13 - Εικόνα" descr="19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5143504" y="4405242"/>
            <a:ext cx="3214710" cy="21397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18" name="17 - Καμπύλη γραμμή σύνδεσης"/>
          <p:cNvCxnSpPr/>
          <p:nvPr/>
        </p:nvCxnSpPr>
        <p:spPr>
          <a:xfrm flipV="1">
            <a:off x="3357554" y="2857496"/>
            <a:ext cx="2928958" cy="21431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Καμπύλη γραμμή σύνδεσης"/>
          <p:cNvCxnSpPr/>
          <p:nvPr/>
        </p:nvCxnSpPr>
        <p:spPr>
          <a:xfrm>
            <a:off x="3786182" y="4286256"/>
            <a:ext cx="2428892" cy="1714512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071538" y="2143116"/>
          <a:ext cx="914400" cy="366713"/>
        </p:xfrm>
        <a:graphic>
          <a:graphicData uri="http://schemas.openxmlformats.org/presentationml/2006/ole">
            <p:oleObj spid="_x0000_s59394" name="Equation" r:id="rId4" imgW="914400" imgH="36720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δ.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αμύλου</a:t>
            </a:r>
            <a:endParaRPr lang="el-GR" sz="4800" dirty="0">
              <a:solidFill>
                <a:srgbClr val="FFFF00"/>
              </a:solidFill>
            </a:endParaRPr>
          </a:p>
        </p:txBody>
      </p:sp>
      <p:pic>
        <p:nvPicPr>
          <p:cNvPr id="9" name="8 - Εικόνα" descr="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071934" y="2010882"/>
            <a:ext cx="4786346" cy="4327954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857224" y="2143116"/>
            <a:ext cx="31432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endParaRPr lang="el-GR" sz="1600" dirty="0"/>
          </a:p>
          <a:p>
            <a:pPr marL="342900" indent="-342900">
              <a:buFontTx/>
              <a:buAutoNum type="arabicPeriod" startAt="2"/>
            </a:pPr>
            <a:endParaRPr lang="el-GR" sz="1600" dirty="0"/>
          </a:p>
        </p:txBody>
      </p:sp>
      <p:sp>
        <p:nvSpPr>
          <p:cNvPr id="11" name="10 - TextBox"/>
          <p:cNvSpPr txBox="1"/>
          <p:nvPr/>
        </p:nvSpPr>
        <p:spPr>
          <a:xfrm>
            <a:off x="1071538" y="2500306"/>
            <a:ext cx="2643207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660033"/>
                </a:solidFill>
              </a:rPr>
              <a:t>Εάν εμφανιστεί ιώδες χρώμα, τότε στην τροφή υπήρχε άμυλο</a:t>
            </a:r>
            <a:endParaRPr lang="el-GR" sz="2400" dirty="0">
              <a:solidFill>
                <a:srgbClr val="660033"/>
              </a:solidFill>
            </a:endParaRPr>
          </a:p>
        </p:txBody>
      </p:sp>
      <p:sp>
        <p:nvSpPr>
          <p:cNvPr id="13" name="12 - Απαγορευτικό σήμα"/>
          <p:cNvSpPr/>
          <p:nvPr/>
        </p:nvSpPr>
        <p:spPr>
          <a:xfrm>
            <a:off x="4286248" y="5429264"/>
            <a:ext cx="500066" cy="428628"/>
          </a:xfrm>
          <a:prstGeom prst="noSmoking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571604" y="285728"/>
            <a:ext cx="6858048" cy="1285860"/>
          </a:xfrm>
          <a:prstGeom prst="rect">
            <a:avLst/>
          </a:prstGeom>
          <a:solidFill>
            <a:srgbClr val="FFFF00"/>
          </a:solidFill>
          <a:ln w="38100">
            <a:solidFill>
              <a:srgbClr val="FF66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l-GR" sz="105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Ανίχνευση </a:t>
            </a:r>
          </a:p>
          <a:p>
            <a:pPr algn="ctr"/>
            <a:r>
              <a:rPr lang="el-GR" sz="105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λιπών, πρωτεϊνών, σακχάρων </a:t>
            </a:r>
          </a:p>
          <a:p>
            <a:pPr algn="ctr"/>
            <a:r>
              <a:rPr lang="el-GR" sz="105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και </a:t>
            </a:r>
            <a:r>
              <a:rPr lang="el-GR" sz="105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αμύλου </a:t>
            </a:r>
            <a:r>
              <a:rPr lang="el-GR" sz="1050" i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σε τρόφιμα</a:t>
            </a:r>
          </a:p>
        </p:txBody>
      </p:sp>
      <p:sp>
        <p:nvSpPr>
          <p:cNvPr id="3075" name="Text Box 66"/>
          <p:cNvSpPr txBox="1">
            <a:spLocks noChangeArrowheads="1"/>
          </p:cNvSpPr>
          <p:nvPr/>
        </p:nvSpPr>
        <p:spPr bwMode="auto">
          <a:xfrm>
            <a:off x="4714876" y="6461125"/>
            <a:ext cx="4113212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 sz="1800" dirty="0">
                <a:solidFill>
                  <a:srgbClr val="FFC000"/>
                </a:solidFill>
                <a:latin typeface="Arial" charset="0"/>
              </a:rPr>
              <a:t>Επιμέλεια: Σαμαράς Πασχάλης</a:t>
            </a:r>
            <a:r>
              <a:rPr lang="el-GR" sz="2000" dirty="0">
                <a:solidFill>
                  <a:srgbClr val="FFC000"/>
                </a:solidFill>
                <a:latin typeface="Arial" charset="0"/>
              </a:rPr>
              <a:t> </a:t>
            </a:r>
          </a:p>
        </p:txBody>
      </p:sp>
      <p:sp>
        <p:nvSpPr>
          <p:cNvPr id="3076" name="WordArt 75" descr="Γυαλόχαρτο"/>
          <p:cNvSpPr>
            <a:spLocks noChangeArrowheads="1" noChangeShapeType="1" noTextEdit="1"/>
          </p:cNvSpPr>
          <p:nvPr/>
        </p:nvSpPr>
        <p:spPr bwMode="auto">
          <a:xfrm rot="5400000">
            <a:off x="-2425725" y="2962274"/>
            <a:ext cx="5857918" cy="5048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l-GR" spc="-300" dirty="0" smtClean="0"/>
              <a:t>Ε Κ Φ Ε   Σ Ε Ρ </a:t>
            </a:r>
            <a:r>
              <a:rPr lang="el-GR" spc="-300" dirty="0" err="1" smtClean="0"/>
              <a:t>Ρ</a:t>
            </a:r>
            <a:r>
              <a:rPr lang="el-GR" spc="-300" dirty="0" smtClean="0"/>
              <a:t> Ω Ν</a:t>
            </a:r>
            <a:endParaRPr lang="el-GR" spc="-300" dirty="0"/>
          </a:p>
        </p:txBody>
      </p:sp>
      <p:sp>
        <p:nvSpPr>
          <p:cNvPr id="3078" name="Text Box 82"/>
          <p:cNvSpPr txBox="1">
            <a:spLocks noChangeArrowheads="1"/>
          </p:cNvSpPr>
          <p:nvPr/>
        </p:nvSpPr>
        <p:spPr bwMode="auto">
          <a:xfrm>
            <a:off x="-36513" y="6437313"/>
            <a:ext cx="898526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400" b="0"/>
              <a:t>2008 -09</a:t>
            </a:r>
          </a:p>
        </p:txBody>
      </p:sp>
      <p:graphicFrame>
        <p:nvGraphicFramePr>
          <p:cNvPr id="7" name="6 - Πίνακας"/>
          <p:cNvGraphicFramePr>
            <a:graphicFrameLocks noGrp="1"/>
          </p:cNvGraphicFramePr>
          <p:nvPr/>
        </p:nvGraphicFramePr>
        <p:xfrm>
          <a:off x="1857356" y="2857496"/>
          <a:ext cx="6096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000132"/>
                <a:gridCol w="1357322"/>
                <a:gridCol w="1285884"/>
                <a:gridCol w="109534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τροφή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λίπος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πρωτεΐνες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σάκχαρα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άμυλο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Αλεύρι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+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Φασόλια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+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+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Μήλο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+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Πατάτα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-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+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Πατατάκια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+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?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?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?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Σπόρια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+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?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?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?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323850" y="2033588"/>
            <a:ext cx="410368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l-GR" sz="2800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Όργανα και υλικά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Μικρή ποσότητα από τροφές (π.χ. πατάτα, στραγάλια, μήλο, πατατάκια, αλεύρι και κολοκυθόσπορο).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Ένα φύλλο χαρτί Α4.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Μια πηγή φωτός.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 3" pitchFamily="18" charset="2"/>
              <a:buChar char="u"/>
            </a:pP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022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sp>
        <p:nvSpPr>
          <p:cNvPr id="4102" name="WordArt 7"/>
          <p:cNvSpPr>
            <a:spLocks noChangeArrowheads="1" noChangeShapeType="1" noTextEdit="1"/>
          </p:cNvSpPr>
          <p:nvPr/>
        </p:nvSpPr>
        <p:spPr bwMode="auto">
          <a:xfrm>
            <a:off x="1116013" y="549275"/>
            <a:ext cx="777716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l-GR" sz="28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4105" name="Equation" r:id="rId4" imgW="914400" imgH="367200" progId="">
              <p:embed/>
            </p:oleObj>
          </a:graphicData>
        </a:graphic>
      </p:graphicFrame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1357290" y="357166"/>
            <a:ext cx="68119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5400" dirty="0" smtClean="0">
                <a:solidFill>
                  <a:srgbClr val="FFFF00"/>
                </a:solidFill>
              </a:rPr>
              <a:t>α. </a:t>
            </a:r>
            <a:r>
              <a:rPr lang="el-GR" sz="5400" dirty="0">
                <a:solidFill>
                  <a:srgbClr val="FFFF00"/>
                </a:solidFill>
              </a:rPr>
              <a:t>Ανίχνευση λιπών</a:t>
            </a:r>
          </a:p>
        </p:txBody>
      </p:sp>
      <p:pic>
        <p:nvPicPr>
          <p:cNvPr id="4107" name="Picture 11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86250" y="2565400"/>
            <a:ext cx="4641850" cy="3481388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0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0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37895" name="Equation" r:id="rId4" imgW="914400" imgH="367200" progId="">
              <p:embed/>
            </p:oleObj>
          </a:graphicData>
        </a:graphic>
      </p:graphicFrame>
      <p:pic>
        <p:nvPicPr>
          <p:cNvPr id="37905" name="Picture 17" descr="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2500" y="2276475"/>
            <a:ext cx="5329238" cy="3997325"/>
          </a:xfrm>
          <a:prstGeom prst="rect">
            <a:avLst/>
          </a:prstGeom>
          <a:noFill/>
          <a:ln w="50800">
            <a:solidFill>
              <a:srgbClr val="FF6600"/>
            </a:solidFill>
            <a:miter lim="800000"/>
            <a:headEnd/>
            <a:tailEnd/>
          </a:ln>
        </p:spPr>
      </p:pic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857224" y="2143116"/>
            <a:ext cx="2476493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l-GR" sz="1600" dirty="0">
                <a:solidFill>
                  <a:srgbClr val="FF0000"/>
                </a:solidFill>
              </a:rPr>
              <a:t>ΠΟΡΕΙΑ </a:t>
            </a:r>
            <a:r>
              <a:rPr lang="el-GR" sz="1600" dirty="0" smtClean="0">
                <a:solidFill>
                  <a:srgbClr val="FF0000"/>
                </a:solidFill>
              </a:rPr>
              <a:t>ΤΟ</a:t>
            </a:r>
            <a:r>
              <a:rPr lang="en-US" sz="1600" dirty="0" smtClean="0">
                <a:solidFill>
                  <a:srgbClr val="FF0000"/>
                </a:solidFill>
              </a:rPr>
              <a:t>Y </a:t>
            </a:r>
            <a:r>
              <a:rPr lang="el-GR" sz="1600" dirty="0" smtClean="0">
                <a:solidFill>
                  <a:srgbClr val="FF0000"/>
                </a:solidFill>
              </a:rPr>
              <a:t>ΠΕΙΡΑΜΑΤΟΣ</a:t>
            </a:r>
            <a:endParaRPr lang="el-GR" sz="1600" dirty="0">
              <a:solidFill>
                <a:srgbClr val="FF0000"/>
              </a:solidFill>
            </a:endParaRPr>
          </a:p>
          <a:p>
            <a:pPr marL="342900" indent="-342900"/>
            <a:endParaRPr lang="el-GR" sz="1600" dirty="0"/>
          </a:p>
          <a:p>
            <a:pPr marL="342900" indent="-342900">
              <a:buFontTx/>
              <a:buAutoNum type="arabicPeriod"/>
            </a:pPr>
            <a:r>
              <a:rPr lang="el-GR" sz="1600" dirty="0"/>
              <a:t>Τρίβουμε κάθε τροφή σε συγκεκριμένο μέρος του χαρτιού </a:t>
            </a:r>
          </a:p>
          <a:p>
            <a:pPr marL="342900" indent="-342900"/>
            <a:endParaRPr lang="el-GR" sz="1600" dirty="0"/>
          </a:p>
          <a:p>
            <a:pPr marL="342900" indent="-342900">
              <a:buFontTx/>
              <a:buAutoNum type="arabicPeriod" startAt="2"/>
            </a:pPr>
            <a:r>
              <a:rPr lang="el-GR" sz="1600" dirty="0"/>
              <a:t>Απομακρύνουμε τις τροφές.</a:t>
            </a:r>
          </a:p>
          <a:p>
            <a:pPr marL="342900" indent="-342900">
              <a:buFontTx/>
              <a:buAutoNum type="arabicPeriod" startAt="2"/>
            </a:pPr>
            <a:endParaRPr lang="el-GR" sz="1600" dirty="0"/>
          </a:p>
          <a:p>
            <a:pPr marL="342900" indent="-342900"/>
            <a:r>
              <a:rPr lang="el-GR" sz="1600" dirty="0"/>
              <a:t>3.  Στεγνώνουμε το χαρτί αν έχουμε χρησιμοποιήσει τροφές με υγρασία (π.χ. πατάτα, μήλο)</a:t>
            </a:r>
          </a:p>
        </p:txBody>
      </p:sp>
      <p:pic>
        <p:nvPicPr>
          <p:cNvPr id="37907" name="Picture 19" descr="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2285992"/>
            <a:ext cx="5357850" cy="4019175"/>
          </a:xfrm>
          <a:prstGeom prst="rect">
            <a:avLst/>
          </a:prstGeom>
          <a:noFill/>
          <a:ln w="50800" algn="ctr">
            <a:solidFill>
              <a:srgbClr val="FF6600"/>
            </a:solidFill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357290" y="357166"/>
            <a:ext cx="68119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5400" dirty="0" smtClean="0">
                <a:solidFill>
                  <a:srgbClr val="FFFF00"/>
                </a:solidFill>
              </a:rPr>
              <a:t>α. </a:t>
            </a:r>
            <a:r>
              <a:rPr lang="el-GR" sz="5400" dirty="0">
                <a:solidFill>
                  <a:srgbClr val="FFFF00"/>
                </a:solidFill>
              </a:rPr>
              <a:t>Ανίχνευση λιπών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39943" name="Equation" r:id="rId4" imgW="914400" imgH="367200" progId="">
              <p:embed/>
            </p:oleObj>
          </a:graphicData>
        </a:graphic>
      </p:graphicFrame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539750" y="2163763"/>
            <a:ext cx="3527425" cy="3565525"/>
          </a:xfrm>
          <a:prstGeom prst="rect">
            <a:avLst/>
          </a:prstGeom>
          <a:noFill/>
          <a:ln w="50800">
            <a:solidFill>
              <a:srgbClr val="FF99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endParaRPr lang="el-GR" sz="1600" dirty="0"/>
          </a:p>
          <a:p>
            <a:pPr marL="342900" indent="-342900">
              <a:buFontTx/>
              <a:buAutoNum type="arabicPeriod" startAt="3"/>
            </a:pPr>
            <a:r>
              <a:rPr lang="el-GR" sz="1600" dirty="0"/>
              <a:t>Στεγνώνουμε το χαρτί αν έχουμε χρησιμοποιήσει τροφές με υγρασία (π.χ. πατάτα, μήλο).</a:t>
            </a:r>
          </a:p>
          <a:p>
            <a:pPr marL="342900" indent="-342900">
              <a:buFontTx/>
              <a:buAutoNum type="arabicPeriod" startAt="3"/>
            </a:pPr>
            <a:endParaRPr lang="el-GR" sz="1600" dirty="0"/>
          </a:p>
          <a:p>
            <a:pPr marL="342900" indent="-342900">
              <a:buFontTx/>
              <a:buAutoNum type="arabicPeriod" startAt="3"/>
            </a:pPr>
            <a:r>
              <a:rPr lang="el-GR" sz="1600" dirty="0"/>
              <a:t>Παρατηρούμε το χαρτί ώστε  οι ακτίνες του φωτός να περνούν από μέσα του.</a:t>
            </a:r>
          </a:p>
          <a:p>
            <a:pPr marL="342900" indent="-342900">
              <a:buFontTx/>
              <a:buAutoNum type="arabicPeriod" startAt="3"/>
            </a:pPr>
            <a:endParaRPr lang="el-GR" sz="1600" dirty="0">
              <a:solidFill>
                <a:srgbClr val="FFFF00"/>
              </a:solidFill>
            </a:endParaRPr>
          </a:p>
          <a:p>
            <a:pPr marL="342900" indent="-342900"/>
            <a:r>
              <a:rPr lang="el-GR" sz="1600" dirty="0">
                <a:solidFill>
                  <a:srgbClr val="FFFF00"/>
                </a:solidFill>
              </a:rPr>
              <a:t>	Εάν η τροφή  έχει αφήσει σημάδι στο χαρτί (το χαρτί γίνεται περισσότερο διάφανο) τότε περιείχε </a:t>
            </a:r>
            <a:r>
              <a:rPr lang="el-GR" sz="1600" dirty="0" smtClean="0">
                <a:solidFill>
                  <a:srgbClr val="FFFF00"/>
                </a:solidFill>
              </a:rPr>
              <a:t>λίπος</a:t>
            </a:r>
            <a:r>
              <a:rPr lang="en-US" sz="1600" dirty="0" smtClean="0">
                <a:solidFill>
                  <a:srgbClr val="FFFF00"/>
                </a:solidFill>
              </a:rPr>
              <a:t>.</a:t>
            </a:r>
            <a:r>
              <a:rPr lang="el-GR" sz="1600" dirty="0" smtClean="0">
                <a:solidFill>
                  <a:srgbClr val="FFFF00"/>
                </a:solidFill>
              </a:rPr>
              <a:t> </a:t>
            </a:r>
            <a:endParaRPr lang="el-GR" sz="2400" b="0" dirty="0"/>
          </a:p>
        </p:txBody>
      </p:sp>
      <p:pic>
        <p:nvPicPr>
          <p:cNvPr id="39946" name="Picture 10" descr="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11638" y="2205038"/>
            <a:ext cx="4714875" cy="353695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4572000" y="2565400"/>
            <a:ext cx="863600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/>
              <a:t>πατάτα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6156325" y="2565400"/>
            <a:ext cx="966788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στραγάλια</a:t>
            </a: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6084888" y="4149725"/>
            <a:ext cx="684212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αλεύρι</a:t>
            </a:r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4500563" y="4149725"/>
            <a:ext cx="960437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πατατάκια</a:t>
            </a:r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7812088" y="2571744"/>
            <a:ext cx="560387" cy="27463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μήλο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7380288" y="4143380"/>
            <a:ext cx="1487487" cy="2746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dirty="0"/>
              <a:t>κολοκυθόσπορος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357290" y="357166"/>
            <a:ext cx="68119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5400" dirty="0" smtClean="0">
                <a:solidFill>
                  <a:srgbClr val="FFFF00"/>
                </a:solidFill>
              </a:rPr>
              <a:t>α. </a:t>
            </a:r>
            <a:r>
              <a:rPr lang="el-GR" sz="5400" dirty="0">
                <a:solidFill>
                  <a:srgbClr val="FFFF00"/>
                </a:solidFill>
              </a:rPr>
              <a:t>Ανίχνευση λιπών</a:t>
            </a:r>
          </a:p>
        </p:txBody>
      </p:sp>
      <p:cxnSp>
        <p:nvCxnSpPr>
          <p:cNvPr id="16" name="15 - Καμπύλη γραμμή σύνδεσης"/>
          <p:cNvCxnSpPr/>
          <p:nvPr/>
        </p:nvCxnSpPr>
        <p:spPr>
          <a:xfrm flipV="1">
            <a:off x="3929058" y="5000636"/>
            <a:ext cx="714380" cy="571504"/>
          </a:xfrm>
          <a:prstGeom prst="curvedConnector3">
            <a:avLst>
              <a:gd name="adj1" fmla="val 50000"/>
            </a:avLst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Καμπύλη γραμμή σύνδεσης"/>
          <p:cNvCxnSpPr/>
          <p:nvPr/>
        </p:nvCxnSpPr>
        <p:spPr>
          <a:xfrm flipV="1">
            <a:off x="3857620" y="4929198"/>
            <a:ext cx="3786214" cy="714380"/>
          </a:xfrm>
          <a:prstGeom prst="curvedConnector3">
            <a:avLst>
              <a:gd name="adj1" fmla="val 50000"/>
            </a:avLst>
          </a:prstGeom>
          <a:ln w="3810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41989" name="Equation" r:id="rId4" imgW="914400" imgH="367200" progId="">
              <p:embed/>
            </p:oleObj>
          </a:graphicData>
        </a:graphic>
      </p:graphicFrame>
      <p:pic>
        <p:nvPicPr>
          <p:cNvPr id="41991" name="Picture 7" descr="dna στο σωλήνα_1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6286512" y="4429132"/>
            <a:ext cx="1637499" cy="2183332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>
                <a:solidFill>
                  <a:srgbClr val="FFFF00"/>
                </a:solidFill>
              </a:rPr>
              <a:t>β</a:t>
            </a:r>
            <a:r>
              <a:rPr lang="el-GR" sz="4800" dirty="0" smtClean="0">
                <a:solidFill>
                  <a:srgbClr val="FFFF00"/>
                </a:solidFill>
              </a:rPr>
              <a:t>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πρωτεϊνών</a:t>
            </a:r>
            <a:endParaRPr lang="el-GR" sz="4800" dirty="0">
              <a:solidFill>
                <a:srgbClr val="FFFF00"/>
              </a:solidFill>
            </a:endParaRPr>
          </a:p>
        </p:txBody>
      </p:sp>
      <p:pic>
        <p:nvPicPr>
          <p:cNvPr id="9" name="8 - Εικόνα" descr="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572133" y="1928802"/>
            <a:ext cx="3071834" cy="230387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57224" y="1500174"/>
            <a:ext cx="410368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>
            <a:normAutofit fontScale="92500" lnSpcReduction="20000"/>
          </a:bodyPr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l-GR" sz="2800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Όργανα και </a:t>
            </a:r>
            <a:r>
              <a:rPr lang="el-GR" sz="28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υλικά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endParaRPr lang="el-GR" sz="2800" u="sng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Μικρή ποσότητα από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τροφές 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(π.χ. πατάτα,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μήλο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αλεύρι 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φασόλια).</a:t>
            </a:r>
            <a:endParaRPr lang="el-GR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Διάλυμα υδροξειδίου του  Νατρίου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Διάλυμα θειικού χαλκού.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Δοκιμαστικοί σωλήνες όσοι και τα υλικά.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Γουδί. </a:t>
            </a:r>
            <a:endParaRPr lang="el-GR" sz="2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 3" pitchFamily="18" charset="2"/>
              <a:buChar char="u"/>
            </a:pP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50178" name="Equation" r:id="rId4" imgW="914400" imgH="36720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>
                <a:solidFill>
                  <a:srgbClr val="FFFF00"/>
                </a:solidFill>
              </a:rPr>
              <a:t>β</a:t>
            </a:r>
            <a:r>
              <a:rPr lang="el-GR" sz="4800" dirty="0" smtClean="0">
                <a:solidFill>
                  <a:srgbClr val="FFFF00"/>
                </a:solidFill>
              </a:rPr>
              <a:t>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πρωτεϊνών</a:t>
            </a:r>
            <a:endParaRPr lang="el-GR" sz="4800" dirty="0">
              <a:solidFill>
                <a:srgbClr val="FFFF00"/>
              </a:solidFill>
            </a:endParaRPr>
          </a:p>
        </p:txBody>
      </p:sp>
      <p:pic>
        <p:nvPicPr>
          <p:cNvPr id="9" name="8 - Εικόνα" descr="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43438" y="2000240"/>
            <a:ext cx="1738324" cy="130374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857224" y="2143116"/>
            <a:ext cx="3143272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l-GR" sz="1600" dirty="0">
                <a:solidFill>
                  <a:srgbClr val="FF0000"/>
                </a:solidFill>
              </a:rPr>
              <a:t>ΠΟΡΕΙΑ </a:t>
            </a:r>
            <a:r>
              <a:rPr lang="el-GR" sz="1600" dirty="0" smtClean="0">
                <a:solidFill>
                  <a:srgbClr val="FF0000"/>
                </a:solidFill>
              </a:rPr>
              <a:t>ΤΟ</a:t>
            </a:r>
            <a:r>
              <a:rPr lang="en-US" sz="1600" dirty="0" smtClean="0">
                <a:solidFill>
                  <a:srgbClr val="FF0000"/>
                </a:solidFill>
              </a:rPr>
              <a:t>Y </a:t>
            </a:r>
            <a:r>
              <a:rPr lang="el-GR" sz="1600" dirty="0" smtClean="0">
                <a:solidFill>
                  <a:srgbClr val="FF0000"/>
                </a:solidFill>
              </a:rPr>
              <a:t>ΠΕΙΡΑΜΑΤΟΣ</a:t>
            </a:r>
            <a:endParaRPr lang="el-GR" sz="1600" dirty="0">
              <a:solidFill>
                <a:srgbClr val="FF0000"/>
              </a:solidFill>
            </a:endParaRPr>
          </a:p>
          <a:p>
            <a:pPr marL="342900" indent="-342900"/>
            <a:endParaRPr lang="el-GR" sz="1600" dirty="0"/>
          </a:p>
          <a:p>
            <a:pPr marL="342900" indent="-342900">
              <a:buFontTx/>
              <a:buAutoNum type="arabicPeriod"/>
            </a:pPr>
            <a:r>
              <a:rPr lang="el-GR" sz="1600" dirty="0" smtClean="0"/>
              <a:t>Αν η τροφή  δεν  είναι υγρή , τη λιώνουμε στο γουδί.</a:t>
            </a:r>
            <a:endParaRPr lang="el-GR" sz="1600" dirty="0"/>
          </a:p>
          <a:p>
            <a:pPr marL="342900" indent="-342900"/>
            <a:endParaRPr lang="el-GR" sz="1600" dirty="0"/>
          </a:p>
          <a:p>
            <a:pPr marL="342900" indent="-342900">
              <a:buFontTx/>
              <a:buAutoNum type="arabicPeriod" startAt="2"/>
            </a:pPr>
            <a:r>
              <a:rPr lang="el-GR" sz="1600" dirty="0" smtClean="0"/>
              <a:t>Δημιουργούμε  εναιώρημα σε δοκιμαστικό σωλήνα με μικρή ποσότητα τροφής.</a:t>
            </a:r>
            <a:endParaRPr lang="el-GR" sz="1600" dirty="0"/>
          </a:p>
          <a:p>
            <a:pPr marL="342900" indent="-342900">
              <a:buFontTx/>
              <a:buAutoNum type="arabicPeriod" startAt="2"/>
            </a:pPr>
            <a:endParaRPr lang="el-GR" sz="1600" dirty="0"/>
          </a:p>
          <a:p>
            <a:pPr marL="342900" indent="-342900"/>
            <a:r>
              <a:rPr lang="el-GR" sz="1600" dirty="0"/>
              <a:t>3.  </a:t>
            </a:r>
            <a:r>
              <a:rPr lang="el-GR" sz="1600" dirty="0" smtClean="0"/>
              <a:t>Προσθέτουμε  διάλυμα </a:t>
            </a:r>
            <a:r>
              <a:rPr lang="el-GR" sz="1600" dirty="0" err="1" smtClean="0"/>
              <a:t>ΝαΟΗ</a:t>
            </a:r>
            <a:r>
              <a:rPr lang="el-GR" sz="1600" dirty="0" smtClean="0"/>
              <a:t> μέχρι το διάλυμα να γίνει διαυγές.</a:t>
            </a:r>
            <a:endParaRPr lang="el-GR" sz="1600" dirty="0"/>
          </a:p>
        </p:txBody>
      </p:sp>
      <p:pic>
        <p:nvPicPr>
          <p:cNvPr id="12" name="Picture 7" descr="dna στο σωλήνα_1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4643438" y="3571876"/>
            <a:ext cx="4071966" cy="305397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51202" name="Equation" r:id="rId4" imgW="914400" imgH="36720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>
                <a:solidFill>
                  <a:srgbClr val="FFFF00"/>
                </a:solidFill>
              </a:rPr>
              <a:t>β</a:t>
            </a:r>
            <a:r>
              <a:rPr lang="el-GR" sz="4800" dirty="0" smtClean="0">
                <a:solidFill>
                  <a:srgbClr val="FFFF00"/>
                </a:solidFill>
              </a:rPr>
              <a:t>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πρωτεϊνών</a:t>
            </a:r>
            <a:endParaRPr lang="el-GR" sz="4800" dirty="0">
              <a:solidFill>
                <a:srgbClr val="FFFF00"/>
              </a:solidFill>
            </a:endParaRPr>
          </a:p>
        </p:txBody>
      </p:sp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857224" y="2143116"/>
            <a:ext cx="31432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l-GR" sz="1600" dirty="0">
                <a:solidFill>
                  <a:srgbClr val="FF0000"/>
                </a:solidFill>
              </a:rPr>
              <a:t>ΠΟΡΕΙΑ </a:t>
            </a:r>
            <a:r>
              <a:rPr lang="el-GR" sz="1600" dirty="0" smtClean="0">
                <a:solidFill>
                  <a:srgbClr val="FF0000"/>
                </a:solidFill>
              </a:rPr>
              <a:t>ΤΟ</a:t>
            </a:r>
            <a:r>
              <a:rPr lang="en-US" sz="1600" dirty="0" smtClean="0">
                <a:solidFill>
                  <a:srgbClr val="FF0000"/>
                </a:solidFill>
              </a:rPr>
              <a:t>Y </a:t>
            </a:r>
            <a:r>
              <a:rPr lang="el-GR" sz="1600" dirty="0" smtClean="0">
                <a:solidFill>
                  <a:srgbClr val="FF0000"/>
                </a:solidFill>
              </a:rPr>
              <a:t>ΠΕΙΡΑΜΑΤΟΣ</a:t>
            </a:r>
            <a:endParaRPr lang="el-GR" sz="1600" dirty="0">
              <a:solidFill>
                <a:srgbClr val="FF0000"/>
              </a:solidFill>
            </a:endParaRPr>
          </a:p>
          <a:p>
            <a:pPr marL="342900" indent="-342900"/>
            <a:endParaRPr lang="el-GR" sz="1600" dirty="0"/>
          </a:p>
          <a:p>
            <a:pPr marL="342900" indent="-342900">
              <a:buFont typeface="+mj-lt"/>
              <a:buAutoNum type="arabicPeriod" startAt="4"/>
            </a:pPr>
            <a:r>
              <a:rPr lang="el-GR" sz="1600" dirty="0" smtClean="0"/>
              <a:t>Προσθέτουμε  λίγες σταγόνες  (3-4)  διάλυμα θειικού χαλκού και ανακατώνουμε.</a:t>
            </a:r>
          </a:p>
          <a:p>
            <a:pPr marL="342900" indent="-342900">
              <a:buFontTx/>
              <a:buAutoNum type="arabicPeriod" startAt="4"/>
            </a:pPr>
            <a:endParaRPr lang="el-GR" sz="1600" dirty="0"/>
          </a:p>
        </p:txBody>
      </p:sp>
      <p:pic>
        <p:nvPicPr>
          <p:cNvPr id="12" name="Picture 7" descr="dna στο σωλήνα_1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4429124" y="3571876"/>
            <a:ext cx="4500594" cy="237442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12 - TextBox"/>
          <p:cNvSpPr txBox="1"/>
          <p:nvPr/>
        </p:nvSpPr>
        <p:spPr>
          <a:xfrm>
            <a:off x="1000100" y="4286256"/>
            <a:ext cx="307183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spAutoFit/>
          </a:bodyPr>
          <a:lstStyle/>
          <a:p>
            <a:pPr algn="just"/>
            <a:r>
              <a:rPr lang="el-GR" sz="2400" dirty="0" smtClean="0">
                <a:solidFill>
                  <a:srgbClr val="7030A0"/>
                </a:solidFill>
              </a:rPr>
              <a:t>Αν το διάλυμα γίνει μοβ, τότε </a:t>
            </a:r>
          </a:p>
          <a:p>
            <a:r>
              <a:rPr lang="el-GR" sz="2400" dirty="0" smtClean="0">
                <a:solidFill>
                  <a:srgbClr val="7030A0"/>
                </a:solidFill>
              </a:rPr>
              <a:t>υπήρχε πρωτεΐνη. </a:t>
            </a:r>
            <a:endParaRPr lang="el-GR" sz="2400" dirty="0">
              <a:solidFill>
                <a:srgbClr val="7030A0"/>
              </a:solidFill>
            </a:endParaRPr>
          </a:p>
        </p:txBody>
      </p:sp>
      <p:cxnSp>
        <p:nvCxnSpPr>
          <p:cNvPr id="15" name="14 - Shape"/>
          <p:cNvCxnSpPr>
            <a:stCxn id="13" idx="2"/>
          </p:cNvCxnSpPr>
          <p:nvPr/>
        </p:nvCxnSpPr>
        <p:spPr>
          <a:xfrm rot="5400000" flipH="1" flipV="1">
            <a:off x="3382471" y="3439801"/>
            <a:ext cx="1200329" cy="2893239"/>
          </a:xfrm>
          <a:prstGeom prst="curvedConnector4">
            <a:avLst>
              <a:gd name="adj1" fmla="val -19045"/>
              <a:gd name="adj2" fmla="val 76543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52226" name="Equation" r:id="rId4" imgW="914400" imgH="367200" progId="">
              <p:embed/>
            </p:oleObj>
          </a:graphicData>
        </a:graphic>
      </p:graphicFrame>
      <p:pic>
        <p:nvPicPr>
          <p:cNvPr id="41991" name="Picture 7" descr="dna στο σωλήνα_1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 rot="5400000">
            <a:off x="5339958" y="4875620"/>
            <a:ext cx="1857390" cy="1393042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γ.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σακχάρων</a:t>
            </a:r>
            <a:endParaRPr lang="el-GR" sz="4800" dirty="0">
              <a:solidFill>
                <a:srgbClr val="FFFF00"/>
              </a:solidFill>
            </a:endParaRPr>
          </a:p>
        </p:txBody>
      </p:sp>
      <p:pic>
        <p:nvPicPr>
          <p:cNvPr id="9" name="8 - Εικόνα" descr="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572133" y="1928802"/>
            <a:ext cx="3071834" cy="2303876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857224" y="1500174"/>
            <a:ext cx="410368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>
            <a:normAutofit fontScale="92500"/>
          </a:bodyPr>
          <a:lstStyle/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l-GR" sz="2800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Όργανα και </a:t>
            </a:r>
            <a:r>
              <a:rPr lang="el-GR" sz="2800" u="sng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υλικά</a:t>
            </a:r>
          </a:p>
          <a:p>
            <a:pPr marL="533400" indent="-533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endParaRPr lang="el-GR" sz="2800" u="sng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Μικρή ποσότητα από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τροφές 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(π.χ. πατάτα,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μήλο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αλεύρι </a:t>
            </a:r>
            <a:r>
              <a:rPr lang="el-GR" sz="2400" b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και </a:t>
            </a: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φασόλια).</a:t>
            </a:r>
            <a:endParaRPr lang="el-GR" sz="2400" b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Γουδί. </a:t>
            </a:r>
            <a:endParaRPr lang="el-GR" sz="2400" b="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Διάλυμα Βενεδικτίνης (</a:t>
            </a:r>
            <a:r>
              <a:rPr lang="en-US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Benedict)</a:t>
            </a:r>
            <a:endParaRPr lang="el-GR" sz="24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Γκαζάκι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Ποτήρι ζέσεως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r>
              <a:rPr lang="el-GR" sz="2400" b="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Δοκιμαστικοί σωλήνες όσοι και τα υλικά.</a:t>
            </a: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•"/>
            </a:pPr>
            <a:endParaRPr lang="el-GR" sz="2400" b="0" dirty="0" smtClean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33400" indent="-533400">
              <a:spcBef>
                <a:spcPct val="20000"/>
              </a:spcBef>
              <a:buClr>
                <a:schemeClr val="hlink"/>
              </a:buClr>
              <a:buSzPct val="70000"/>
              <a:buFont typeface="Wingdings 3" pitchFamily="18" charset="2"/>
              <a:buChar char="u"/>
            </a:pPr>
            <a:endParaRPr lang="en-US" sz="2400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1" name="10 - Εικόνα" descr="13.jpg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>
          <a:xfrm>
            <a:off x="7484386" y="4500570"/>
            <a:ext cx="802390" cy="2044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-252413" y="6021388"/>
            <a:ext cx="12969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1000"/>
              <a:t>ΕΚΦΕ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 ΣΕΡΡΩΝ </a:t>
            </a:r>
          </a:p>
          <a:p>
            <a:pPr algn="ctr">
              <a:spcBef>
                <a:spcPct val="50000"/>
              </a:spcBef>
            </a:pPr>
            <a:r>
              <a:rPr lang="el-GR" sz="1000"/>
              <a:t>2008</a:t>
            </a:r>
            <a:r>
              <a:rPr lang="en-US" sz="1000"/>
              <a:t>-09</a:t>
            </a:r>
            <a:endParaRPr lang="el-GR" sz="1000"/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l-GR" sz="1800" b="0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276600" y="2159000"/>
          <a:ext cx="914400" cy="366713"/>
        </p:xfrm>
        <a:graphic>
          <a:graphicData uri="http://schemas.openxmlformats.org/presentationml/2006/ole">
            <p:oleObj spid="_x0000_s54274" name="Equation" r:id="rId4" imgW="914400" imgH="367200" progId="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000100" y="357166"/>
            <a:ext cx="79296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4800" dirty="0" smtClean="0">
                <a:solidFill>
                  <a:srgbClr val="FFFF00"/>
                </a:solidFill>
              </a:rPr>
              <a:t>γ. </a:t>
            </a:r>
            <a:r>
              <a:rPr lang="el-GR" sz="4800" dirty="0">
                <a:solidFill>
                  <a:srgbClr val="FFFF00"/>
                </a:solidFill>
              </a:rPr>
              <a:t>Ανίχνευση </a:t>
            </a:r>
            <a:r>
              <a:rPr lang="el-GR" sz="4800" dirty="0" smtClean="0">
                <a:solidFill>
                  <a:srgbClr val="FFFF00"/>
                </a:solidFill>
              </a:rPr>
              <a:t>σακχάρων</a:t>
            </a:r>
            <a:endParaRPr lang="el-GR" sz="4800" dirty="0">
              <a:solidFill>
                <a:srgbClr val="FFFF00"/>
              </a:solidFill>
            </a:endParaRPr>
          </a:p>
        </p:txBody>
      </p:sp>
      <p:pic>
        <p:nvPicPr>
          <p:cNvPr id="9" name="8 - Εικόνα" descr="4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43438" y="2000240"/>
            <a:ext cx="1738324" cy="1303743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857224" y="2143116"/>
            <a:ext cx="34290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/>
            <a:r>
              <a:rPr lang="el-GR" sz="1600" dirty="0">
                <a:solidFill>
                  <a:srgbClr val="FF0000"/>
                </a:solidFill>
              </a:rPr>
              <a:t>ΠΟΡΕΙΑ </a:t>
            </a:r>
            <a:r>
              <a:rPr lang="el-GR" sz="1600" dirty="0" smtClean="0">
                <a:solidFill>
                  <a:srgbClr val="FF0000"/>
                </a:solidFill>
              </a:rPr>
              <a:t>ΤΟ</a:t>
            </a:r>
            <a:r>
              <a:rPr lang="en-US" sz="1600" dirty="0" smtClean="0">
                <a:solidFill>
                  <a:srgbClr val="FF0000"/>
                </a:solidFill>
              </a:rPr>
              <a:t>Y </a:t>
            </a:r>
            <a:r>
              <a:rPr lang="el-GR" sz="1600" dirty="0" smtClean="0">
                <a:solidFill>
                  <a:srgbClr val="FF0000"/>
                </a:solidFill>
              </a:rPr>
              <a:t>ΠΕΙΡΑΜΑΤΟΣ</a:t>
            </a:r>
            <a:endParaRPr lang="el-GR" sz="1600" dirty="0">
              <a:solidFill>
                <a:srgbClr val="FF0000"/>
              </a:solidFill>
            </a:endParaRPr>
          </a:p>
          <a:p>
            <a:pPr marL="342900" indent="-342900"/>
            <a:endParaRPr lang="el-GR" sz="1600" dirty="0"/>
          </a:p>
          <a:p>
            <a:pPr marL="342900" indent="-342900">
              <a:buFontTx/>
              <a:buAutoNum type="arabicPeriod"/>
            </a:pPr>
            <a:r>
              <a:rPr lang="el-GR" sz="1600" dirty="0" smtClean="0"/>
              <a:t>Αν η τροφή  δεν  είναι υγρή, τη λιώνουμε στο γουδί.</a:t>
            </a:r>
            <a:endParaRPr lang="en-US" sz="1600" dirty="0" smtClean="0"/>
          </a:p>
          <a:p>
            <a:pPr marL="342900" indent="-342900">
              <a:buFontTx/>
              <a:buAutoNum type="arabicPeriod"/>
            </a:pPr>
            <a:endParaRPr lang="en-US" sz="1600" dirty="0"/>
          </a:p>
          <a:p>
            <a:pPr marL="342900" indent="-342900">
              <a:buFontTx/>
              <a:buAutoNum type="arabicPeriod"/>
            </a:pPr>
            <a:endParaRPr lang="el-GR" sz="1600" dirty="0"/>
          </a:p>
          <a:p>
            <a:pPr marL="342900" indent="-342900"/>
            <a:endParaRPr lang="el-GR" sz="1600" dirty="0"/>
          </a:p>
          <a:p>
            <a:pPr marL="342900" indent="-342900">
              <a:buFontTx/>
              <a:buAutoNum type="arabicPeriod" startAt="2"/>
            </a:pPr>
            <a:r>
              <a:rPr lang="el-GR" sz="1600" dirty="0" smtClean="0"/>
              <a:t>Δημιουργούμε  εναιώρημα σε δοκιμαστικό σωλήνα με </a:t>
            </a:r>
            <a:r>
              <a:rPr lang="en-US" sz="1600" dirty="0" smtClean="0"/>
              <a:t>1g </a:t>
            </a:r>
            <a:r>
              <a:rPr lang="el-GR" sz="1600" dirty="0" smtClean="0"/>
              <a:t>τροφής.</a:t>
            </a:r>
            <a:endParaRPr lang="el-GR" sz="1600" dirty="0"/>
          </a:p>
          <a:p>
            <a:pPr marL="342900" indent="-342900">
              <a:buFontTx/>
              <a:buAutoNum type="arabicPeriod" startAt="2"/>
            </a:pPr>
            <a:endParaRPr lang="en-US" sz="1600" dirty="0" smtClean="0"/>
          </a:p>
          <a:p>
            <a:pPr marL="342900" indent="-342900">
              <a:buFontTx/>
              <a:buAutoNum type="arabicPeriod" startAt="2"/>
            </a:pPr>
            <a:endParaRPr lang="el-GR" sz="1600" dirty="0"/>
          </a:p>
          <a:p>
            <a:pPr marL="342900" indent="-342900"/>
            <a:r>
              <a:rPr lang="el-GR" sz="1600" dirty="0"/>
              <a:t>3.  </a:t>
            </a:r>
            <a:r>
              <a:rPr lang="el-GR" sz="1600" dirty="0" smtClean="0"/>
              <a:t>Προσθέτουμε  2 </a:t>
            </a:r>
            <a:r>
              <a:rPr lang="en-US" sz="1600" dirty="0" smtClean="0"/>
              <a:t>ml </a:t>
            </a:r>
            <a:r>
              <a:rPr lang="el-GR" sz="1600" dirty="0" smtClean="0"/>
              <a:t>διάλυμα </a:t>
            </a:r>
            <a:r>
              <a:rPr lang="en-US" sz="1600" dirty="0" err="1" smtClean="0"/>
              <a:t>benedict</a:t>
            </a:r>
            <a:r>
              <a:rPr lang="en-US" sz="1600" dirty="0" smtClean="0"/>
              <a:t>.</a:t>
            </a:r>
            <a:endParaRPr lang="el-GR" sz="1600" dirty="0"/>
          </a:p>
        </p:txBody>
      </p:sp>
      <p:pic>
        <p:nvPicPr>
          <p:cNvPr id="12" name="Picture 7" descr="dna στο σωλήνα_1"/>
          <p:cNvPicPr>
            <a:picLocks noChangeAspect="1" noChangeArrowheads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4643438" y="3660281"/>
            <a:ext cx="4071966" cy="287716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Αναλαμπή">
  <a:themeElements>
    <a:clrScheme name="Αναλαμπή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Αναλαμπή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Αναλαμπή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αλαμπή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αλαμπή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αλαμπή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αλαμπή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αλαμπή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Αναλαμπή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Αναλαμπή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Αναλαμπή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2034</TotalTime>
  <Words>588</Words>
  <Application>Microsoft Office PowerPoint</Application>
  <PresentationFormat>Προβολή στην οθόνη (4:3)</PresentationFormat>
  <Paragraphs>205</Paragraphs>
  <Slides>14</Slides>
  <Notes>14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6" baseType="lpstr">
      <vt:lpstr>Αναλαμπή</vt:lpstr>
      <vt:lpstr>Equation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Απομόνωση νουκλεϊκών οξέων</dc:title>
  <dc:creator>Σαμαράς Πασχάλης</dc:creator>
  <cp:lastModifiedBy>Windows User</cp:lastModifiedBy>
  <cp:revision>80</cp:revision>
  <dcterms:created xsi:type="dcterms:W3CDTF">2007-02-01T21:45:17Z</dcterms:created>
  <dcterms:modified xsi:type="dcterms:W3CDTF">2009-03-12T10:14:35Z</dcterms:modified>
</cp:coreProperties>
</file>